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3"/>
    <p:sldMasterId id="2147483687" r:id="rId4"/>
    <p:sldMasterId id="214748368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</p:sldIdLst>
  <p:sldSz cy="5143500" cx="9144000"/>
  <p:notesSz cx="6858000" cy="9144000"/>
  <p:embeddedFontLst>
    <p:embeddedFont>
      <p:font typeface="Raleway"/>
      <p:regular r:id="rId58"/>
      <p:bold r:id="rId59"/>
      <p:italic r:id="rId60"/>
      <p:boldItalic r:id="rId61"/>
    </p:embeddedFont>
    <p:embeddedFont>
      <p:font typeface="Lato"/>
      <p:regular r:id="rId62"/>
      <p:bold r:id="rId63"/>
      <p:italic r:id="rId64"/>
      <p:boldItalic r:id="rId65"/>
    </p:embeddedFont>
    <p:embeddedFont>
      <p:font typeface="Helvetica Neue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Lato-regular.fntdata"/><Relationship Id="rId61" Type="http://schemas.openxmlformats.org/officeDocument/2006/relationships/font" Target="fonts/Raleway-boldItalic.fntdata"/><Relationship Id="rId20" Type="http://schemas.openxmlformats.org/officeDocument/2006/relationships/slide" Target="slides/slide14.xml"/><Relationship Id="rId64" Type="http://schemas.openxmlformats.org/officeDocument/2006/relationships/font" Target="fonts/Lato-italic.fntdata"/><Relationship Id="rId63" Type="http://schemas.openxmlformats.org/officeDocument/2006/relationships/font" Target="fonts/Lato-bold.fntdata"/><Relationship Id="rId22" Type="http://schemas.openxmlformats.org/officeDocument/2006/relationships/slide" Target="slides/slide16.xml"/><Relationship Id="rId66" Type="http://schemas.openxmlformats.org/officeDocument/2006/relationships/font" Target="fonts/HelveticaNeue-regular.fntdata"/><Relationship Id="rId21" Type="http://schemas.openxmlformats.org/officeDocument/2006/relationships/slide" Target="slides/slide15.xml"/><Relationship Id="rId65" Type="http://schemas.openxmlformats.org/officeDocument/2006/relationships/font" Target="fonts/Lato-boldItalic.fntdata"/><Relationship Id="rId24" Type="http://schemas.openxmlformats.org/officeDocument/2006/relationships/slide" Target="slides/slide18.xml"/><Relationship Id="rId68" Type="http://schemas.openxmlformats.org/officeDocument/2006/relationships/font" Target="fonts/HelveticaNeue-italic.fntdata"/><Relationship Id="rId23" Type="http://schemas.openxmlformats.org/officeDocument/2006/relationships/slide" Target="slides/slide17.xml"/><Relationship Id="rId67" Type="http://schemas.openxmlformats.org/officeDocument/2006/relationships/font" Target="fonts/HelveticaNeue-bold.fntdata"/><Relationship Id="rId60" Type="http://schemas.openxmlformats.org/officeDocument/2006/relationships/font" Target="fonts/Raleway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HelveticaNeue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Raleway-bold.fntdata"/><Relationship Id="rId14" Type="http://schemas.openxmlformats.org/officeDocument/2006/relationships/slide" Target="slides/slide8.xml"/><Relationship Id="rId58" Type="http://schemas.openxmlformats.org/officeDocument/2006/relationships/font" Target="fonts/Raleway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s.utah.edu/~jeffp/teaching/cs5140-S17/cs5140/L8-hierarch.pdf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researchgate.net/figure/K-means-example-in-2D-space-a-Cluster-centroids-are-initialized-at-random-positions_fig1_318042263" TargetMode="Externa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8880461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8880461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2020: timing very good: 92 min (10-min break, ~5 min for course eval)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2021: idem: 90 min (11-min break; ~4 min for course eval)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2023: 90 min (14-min break)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0bd5a6d1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Both"/>
            </a:pPr>
            <a:r>
              <a:rPr lang="en"/>
              <a:t>E.g., understand if there are characteristic subgroups of data; inspect representatives of each cluster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Both"/>
            </a:pPr>
            <a:r>
              <a:rPr lang="en"/>
              <a:t>Can do separate, fine-grained analysis per cluster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70bd5a6d1a_0_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3b1d10415_2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Black points (cluster centers) provide a summary of the data</a:t>
            </a:r>
            <a:endParaRPr/>
          </a:p>
        </p:txBody>
      </p:sp>
      <p:sp>
        <p:nvSpPr>
          <p:cNvPr id="314" name="Google Shape;314;g13b1d10415_2_1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13b1d10415_2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Humans are “clustering machines”</a:t>
            </a:r>
            <a:endParaRPr/>
          </a:p>
        </p:txBody>
      </p:sp>
      <p:sp>
        <p:nvSpPr>
          <p:cNvPr id="804" name="Google Shape;804;g13b1d10415_2_6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13b1d10415_2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g13b1d10415_2_6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3b1d10415_2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extraversion, intuition, thinking, perception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4 binary vars ⇒ 16 personality types</a:t>
            </a:r>
            <a:endParaRPr/>
          </a:p>
        </p:txBody>
      </p:sp>
      <p:sp>
        <p:nvSpPr>
          <p:cNvPr id="821" name="Google Shape;821;g13b1d10415_2_6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28880461a2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Looks like Lake Geneva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But is a 2D representation of movies (original input features: who watched them; closer in 2D if watched by more similar sets of people)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There are some clear clusters on the fringe, but most data lumped together in “Lake Geneva”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…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(will cover matrix factorization in next two weeks)</a:t>
            </a:r>
            <a:endParaRPr/>
          </a:p>
        </p:txBody>
      </p:sp>
      <p:sp>
        <p:nvSpPr>
          <p:cNvPr id="828" name="Google Shape;828;g28880461a2_0_1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13b1d10415_2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After these high-level remarks, let’s dive in!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Hierarchical: taxonomy in bio, tree of life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...</a:t>
            </a:r>
            <a:endParaRPr/>
          </a:p>
        </p:txBody>
      </p:sp>
      <p:sp>
        <p:nvSpPr>
          <p:cNvPr id="836" name="Google Shape;836;g13b1d10415_2_6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13b1d10991_0_35:notes"/>
          <p:cNvSpPr txBox="1"/>
          <p:nvPr>
            <p:ph idx="1" type="body"/>
          </p:nvPr>
        </p:nvSpPr>
        <p:spPr>
          <a:xfrm>
            <a:off x="685801" y="4343401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g13b1d10991_0_35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13b1d10991_0_42:notes"/>
          <p:cNvSpPr txBox="1"/>
          <p:nvPr>
            <p:ph idx="1" type="body"/>
          </p:nvPr>
        </p:nvSpPr>
        <p:spPr>
          <a:xfrm>
            <a:off x="685801" y="4343401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g13b1d10991_0_42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13b1d10991_0_49:notes"/>
          <p:cNvSpPr txBox="1"/>
          <p:nvPr>
            <p:ph idx="1" type="body"/>
          </p:nvPr>
        </p:nvSpPr>
        <p:spPr>
          <a:xfrm>
            <a:off x="685801" y="4343401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some concrete example applications of clustering</a:t>
            </a:r>
            <a:endParaRPr/>
          </a:p>
        </p:txBody>
      </p:sp>
      <p:sp>
        <p:nvSpPr>
          <p:cNvPr id="859" name="Google Shape;859;g13b1d10991_0_49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831370267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83137026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13b1d10991_0_57:notes"/>
          <p:cNvSpPr txBox="1"/>
          <p:nvPr>
            <p:ph idx="1" type="body"/>
          </p:nvPr>
        </p:nvSpPr>
        <p:spPr>
          <a:xfrm>
            <a:off x="685801" y="4343401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6175" lIns="86175" spcFirstLastPara="1" rIns="86175" wrap="square" tIns="8617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Cf. “Lake Geneva” of Netflix movies</a:t>
            </a:r>
            <a:endParaRPr/>
          </a:p>
        </p:txBody>
      </p:sp>
      <p:sp>
        <p:nvSpPr>
          <p:cNvPr id="867" name="Google Shape;867;g13b1d10991_0_57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13b1d10991_0_64:notes"/>
          <p:cNvSpPr txBox="1"/>
          <p:nvPr>
            <p:ph idx="1" type="body"/>
          </p:nvPr>
        </p:nvSpPr>
        <p:spPr>
          <a:xfrm>
            <a:off x="685801" y="4343401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g13b1d10991_0_64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13b1d10991_0_71:notes"/>
          <p:cNvSpPr txBox="1"/>
          <p:nvPr>
            <p:ph idx="1" type="body"/>
          </p:nvPr>
        </p:nvSpPr>
        <p:spPr>
          <a:xfrm>
            <a:off x="685801" y="4343401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g13b1d10991_0_71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13b1d10991_0_78:notes"/>
          <p:cNvSpPr txBox="1"/>
          <p:nvPr>
            <p:ph idx="1" type="body"/>
          </p:nvPr>
        </p:nvSpPr>
        <p:spPr>
          <a:xfrm>
            <a:off x="685801" y="4343401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g13b1d10991_0_78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13b1d10991_0_85:notes"/>
          <p:cNvSpPr txBox="1"/>
          <p:nvPr>
            <p:ph idx="1" type="body"/>
          </p:nvPr>
        </p:nvSpPr>
        <p:spPr>
          <a:xfrm>
            <a:off x="685801" y="4343401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6175" lIns="86175" spcFirstLastPara="1" rIns="86175" wrap="square" tIns="8617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 hierarchical clustering of clustering methods!</a:t>
            </a:r>
            <a:endParaRPr/>
          </a:p>
        </p:txBody>
      </p:sp>
      <p:sp>
        <p:nvSpPr>
          <p:cNvPr id="896" name="Google Shape;896;g13b1d10991_0_85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13b1d10991_0_94:notes"/>
          <p:cNvSpPr txBox="1"/>
          <p:nvPr>
            <p:ph idx="1" type="body"/>
          </p:nvPr>
        </p:nvSpPr>
        <p:spPr>
          <a:xfrm>
            <a:off x="685801" y="4343401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w/ hierarchical clustering; focus on agglomerative (divisive is similar</a:t>
            </a:r>
            <a:r>
              <a:rPr lang="en"/>
              <a:t>, but in “reverse mode”</a:t>
            </a:r>
            <a:r>
              <a:rPr lang="en"/>
              <a:t>)</a:t>
            </a:r>
            <a:endParaRPr/>
          </a:p>
        </p:txBody>
      </p:sp>
      <p:sp>
        <p:nvSpPr>
          <p:cNvPr id="905" name="Google Shape;905;g13b1d10991_0_94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13b1d10991_0_102:notes"/>
          <p:cNvSpPr txBox="1"/>
          <p:nvPr>
            <p:ph idx="1" type="body"/>
          </p:nvPr>
        </p:nvSpPr>
        <p:spPr>
          <a:xfrm>
            <a:off x="685801" y="4343401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6175" lIns="86175" spcFirstLastPara="1" rIns="86175" wrap="square" tIns="8617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Non-Euclidean: in 2 slides</a:t>
            </a:r>
            <a:endParaRPr/>
          </a:p>
        </p:txBody>
      </p:sp>
      <p:sp>
        <p:nvSpPr>
          <p:cNvPr id="913" name="Google Shape;913;g13b1d10991_0_102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13b1d10991_0_109:notes"/>
          <p:cNvSpPr txBox="1"/>
          <p:nvPr>
            <p:ph idx="1" type="body"/>
          </p:nvPr>
        </p:nvSpPr>
        <p:spPr>
          <a:xfrm>
            <a:off x="685801" y="4343401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6175" lIns="86175" spcFirstLastPara="1" rIns="86175" wrap="square" tIns="8617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(sorry for RGB – not colorblind-friendly)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…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Dendrogram lets you fully reconstruct sequence of groupings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g13b1d10991_0_109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29ab3130d9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29ab3130d9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3b1d10991_0_155:notes"/>
          <p:cNvSpPr txBox="1"/>
          <p:nvPr>
            <p:ph idx="1" type="body"/>
          </p:nvPr>
        </p:nvSpPr>
        <p:spPr>
          <a:xfrm>
            <a:off x="685801" y="4343401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E.g., edit distance of strings: average/centroid not defined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 even for Euclidean case: clustroid is real point: interpretable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g13b1d10991_0_155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8313702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8313702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As you know, feedback is very important to us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…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 this spirit: course eval (p.t.o.)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13b1d10991_0_176:notes"/>
          <p:cNvSpPr txBox="1"/>
          <p:nvPr>
            <p:ph idx="1" type="body"/>
          </p:nvPr>
        </p:nvSpPr>
        <p:spPr>
          <a:xfrm>
            <a:off x="685801" y="4343401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Difference w/ intercluster-distance methods: don’t care about cluster membership after taking union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g13b1d10991_0_176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13b1d10991_0_183:notes"/>
          <p:cNvSpPr txBox="1"/>
          <p:nvPr>
            <p:ph idx="1" type="body"/>
          </p:nvPr>
        </p:nvSpPr>
        <p:spPr>
          <a:xfrm>
            <a:off x="685801" y="4343401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g13b1d10991_0_183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a98ea12594_0_185:notes"/>
          <p:cNvSpPr txBox="1"/>
          <p:nvPr>
            <p:ph idx="1" type="body"/>
          </p:nvPr>
        </p:nvSpPr>
        <p:spPr>
          <a:xfrm>
            <a:off x="685801" y="4343401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think about the complexity of hier clust methods. For this purpose, I’d like you to think about this Q: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branching points are there in a dendrogram for a dataset with N data points?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(A) log(N)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(B) N-1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(C) N/2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(D) 2^N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(E) sqrt(N)</a:t>
            </a:r>
            <a:endParaRPr/>
          </a:p>
        </p:txBody>
      </p:sp>
      <p:sp>
        <p:nvSpPr>
          <p:cNvPr id="972" name="Google Shape;972;ga98ea12594_0_185:notes"/>
          <p:cNvSpPr/>
          <p:nvPr>
            <p:ph idx="2" type="sldImg"/>
          </p:nvPr>
        </p:nvSpPr>
        <p:spPr>
          <a:xfrm>
            <a:off x="428625" y="686405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13b1d10991_0_190:notes"/>
          <p:cNvSpPr txBox="1"/>
          <p:nvPr>
            <p:ph idx="1" type="body"/>
          </p:nvPr>
        </p:nvSpPr>
        <p:spPr>
          <a:xfrm>
            <a:off x="685801" y="4343401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6175" lIns="86175" spcFirstLastPara="1" rIns="86175" wrap="square" tIns="8617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 clusters in beginning (one per point) → N^2 pairs, N-1 aggregation steps (see previous slide*) → O(N^3) overall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PQ implementation: food for thought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https://www.cs.utah.edu/~jeffp/teaching/cs5140-S17/cs5140/L8-hierarch.pdf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 In every merge step, you eliminate one cluster. Since there are N cluster in the beginning, you need N-1 merge steps until everything is in one big cluster.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g13b1d10991_0_190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70bd5a6d1a_0_60:notes"/>
          <p:cNvSpPr txBox="1"/>
          <p:nvPr>
            <p:ph idx="1" type="body"/>
          </p:nvPr>
        </p:nvSpPr>
        <p:spPr>
          <a:xfrm>
            <a:off x="685801" y="4343401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g70bd5a6d1a_0_60:notes"/>
          <p:cNvSpPr/>
          <p:nvPr>
            <p:ph idx="2" type="sldImg"/>
          </p:nvPr>
        </p:nvSpPr>
        <p:spPr>
          <a:xfrm>
            <a:off x="428625" y="686405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28880461a2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28880461a2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13b1d10415_2_6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9" name="Google Shape;1009;g13b1d10415_2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g13b1d10415_2_6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13b1d10415_2_6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7" name="Google Shape;1017;g13b1d10415_2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(Apologies to colorblind students)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Initial clusters sampled from data (more on this in 2 slides)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(Source: </a:t>
            </a: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https://www.researchgate.net/figure/K-means-example-in-2D-space-a-Cluster-centroids-are-initialized-at-random-positions_fig1_318042263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8" name="Google Shape;1018;g13b1d10415_2_64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13b1d10415_2_6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5" name="Google Shape;1025;g13b1d10415_2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" name="Google Shape;1026;g13b1d10415_2_68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3b1d10415_2_6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3" name="Google Shape;1033;g13b1d10415_2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g13b1d10415_2_6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2018ff60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“Continuous y”: “simpler” = smaller dimensionality than X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This lecture: clustering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Will see dim reduction in next 2 lectures (handling text)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102018ff601_0_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13b1d10415_2_6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1" name="Google Shape;1041;g13b1d10415_2_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(May skip if short on time)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2" name="Google Shape;1042;g13b1d10415_2_69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13b1d10415_2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(Performance also linear in the number of features)</a:t>
            </a:r>
            <a:endParaRPr/>
          </a:p>
        </p:txBody>
      </p:sp>
      <p:sp>
        <p:nvSpPr>
          <p:cNvPr id="1049" name="Google Shape;1049;g13b1d10415_2_7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13b1d1041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13b1d1041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r>
              <a:rPr lang="en"/>
              <a:t> for most of these. Convex shape hardest to overcome; need different </a:t>
            </a:r>
            <a:r>
              <a:rPr lang="en"/>
              <a:t>paradigm altogether (--&gt; DBSCAN in 2 slides)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4831370267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4831370267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First explain silhouette width of a data point in a given clustering; then algo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Explain “closest other cluster”: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For each other cluster C, compute avg. distance between i and points in cluster 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Closest other cluster is the cluster C for which the above is minimized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“</a:t>
            </a:r>
            <a:r>
              <a:rPr lang="en"/>
              <a:t>m</a:t>
            </a:r>
            <a:r>
              <a:rPr lang="en"/>
              <a:t>ax”</a:t>
            </a:r>
            <a:r>
              <a:rPr lang="en"/>
              <a:t> to scale to [-1,1], so silhouettes for different i are comparable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s(i) between -1 and 1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negative if closer to other than to own cluster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13b1d10415_2_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g13b1d10415_2_7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13b1d10415_2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 lot of defs. Once we have defs, algo is a breeze</a:t>
            </a:r>
            <a:endParaRPr/>
          </a:p>
        </p:txBody>
      </p:sp>
      <p:sp>
        <p:nvSpPr>
          <p:cNvPr id="1088" name="Google Shape;1088;g13b1d10415_2_7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13b1d10415_2_7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6" name="Google Shape;1096;g13b1d10415_2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Direct reachability: arcs in example graph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all points on the path p1,…pn must be core points, except possibly pn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Yellow = “fringe” (non-core point that are reachable from the core)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Reachability is an asymmetric notion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7" name="Google Shape;1097;g13b1d10415_2_7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13b1d10415_2_7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5" name="Google Shape;1105;g13b1d10415_2_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Connectedness (unlike reachability) is a symmetric notion (in picture, make edges undirected)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B, C are density-connected, but not density-reachable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6" name="Google Shape;1106;g13b1d10415_2_7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13b1d10415_2_7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4" name="Google Shape;1114;g13b1d10415_2_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Pseudocode for your bathroom musings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Intuition much simpler: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Pick an unseen point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Grow cluster around it as widely as possible (using epsilon balls around core points)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Iterate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5" name="Google Shape;1115;g13b1d10415_2_7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13b1d10415_2_7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4" name="Google Shape;1124;g13b1d10415_2_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strike="sng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200" u="none" cap="none" strike="sng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5" name="Google Shape;1125;g13b1d10415_2_7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3b1d10991_0_10:notes"/>
          <p:cNvSpPr txBox="1"/>
          <p:nvPr>
            <p:ph idx="1" type="body"/>
          </p:nvPr>
        </p:nvSpPr>
        <p:spPr>
          <a:xfrm>
            <a:off x="685801" y="4343401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13b1d10991_0_10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102018ff60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102018ff60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As you know, feedback is very important to us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 this spirit: course eval (p.t.o.)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102018ff60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102018ff60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b1d1041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3b1d1041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Left: method that can only find polyhedral (i.e. convex) clusters was applied to dataset containing non-convex clusters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We’ll see methods for both pictures today (k-means and DBSCAN)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3b1d1041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3b1d1041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3b1d10991_0_17:notes"/>
          <p:cNvSpPr txBox="1"/>
          <p:nvPr>
            <p:ph idx="1" type="body"/>
          </p:nvPr>
        </p:nvSpPr>
        <p:spPr>
          <a:xfrm>
            <a:off x="685801" y="4343401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to clarify some terminology</a:t>
            </a:r>
            <a:endParaRPr/>
          </a:p>
        </p:txBody>
      </p:sp>
      <p:sp>
        <p:nvSpPr>
          <p:cNvPr id="277" name="Google Shape;277;g13b1d10991_0_17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3b1d10415_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Think for yourselves: “How many clusters?”</a:t>
            </a:r>
            <a:endParaRPr/>
          </a:p>
        </p:txBody>
      </p:sp>
      <p:sp>
        <p:nvSpPr>
          <p:cNvPr id="296" name="Google Shape;296;g13b1d10415_2_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CC4125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9600"/>
              <a:buFont typeface="Lato"/>
              <a:buNone/>
              <a:defRPr sz="9600">
                <a:solidFill>
                  <a:srgbClr val="CC4125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9pPr>
          </a:lstStyle>
          <a:p/>
        </p:txBody>
      </p:sp>
      <p:sp>
        <p:nvSpPr>
          <p:cNvPr id="70" name="Google Shape;70;p13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able" type="tbl">
  <p:cSld name="TABL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9pPr>
          </a:lstStyle>
          <a:p/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 type="objOnly">
  <p:cSld name="OBJECT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566738" y="171450"/>
            <a:ext cx="80010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5"/>
          <p:cNvSpPr txBox="1"/>
          <p:nvPr>
            <p:ph idx="10" type="dt"/>
          </p:nvPr>
        </p:nvSpPr>
        <p:spPr>
          <a:xfrm>
            <a:off x="609600" y="4683919"/>
            <a:ext cx="1981200" cy="3571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5"/>
          <p:cNvSpPr txBox="1"/>
          <p:nvPr>
            <p:ph idx="11" type="ftr"/>
          </p:nvPr>
        </p:nvSpPr>
        <p:spPr>
          <a:xfrm>
            <a:off x="2895600" y="4686300"/>
            <a:ext cx="3200400" cy="3571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722313" y="3305175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9pPr>
          </a:lstStyle>
          <a:p/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600"/>
              </a:spcBef>
              <a:spcAft>
                <a:spcPts val="160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CC4125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Google Shape;91;p18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" name="Google Shape;92;p18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" name="Google Shape;93;p1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" name="Google Shape;94;p18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CC4125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Google Shape;98;p19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" name="Google Shape;99;p19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" name="Google Shape;100;p19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42850" y="250709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52712" y="1270535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rtl="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○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rtl="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■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rtl="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●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rtl="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○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rtl="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■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Google Shape;107;p21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" name="Google Shape;108;p21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" name="Google Shape;109;p21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0" name="Google Shape;110;p2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2" name="Google Shape;112;p21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" name="Google Shape;113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CC4125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0" name="Google Shape;120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Google Shape;122;p2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" name="Google Shape;123;p24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" name="Google Shape;127;p25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25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3600"/>
              <a:buNone/>
              <a:defRPr sz="3600">
                <a:solidFill>
                  <a:srgbClr val="CC412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9" name="Google Shape;129;p25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0" name="Google Shape;130;p2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4" name="Google Shape;134;p2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" name="Google Shape;136;p27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" name="Google Shape;137;p27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8" name="Google Shape;138;p27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9600"/>
              <a:buFont typeface="Lato"/>
              <a:buNone/>
              <a:defRPr sz="9600">
                <a:solidFill>
                  <a:srgbClr val="CC4125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139" name="Google Shape;139;p27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0" name="Google Shape;140;p2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1" name="Google Shape;151;p3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Google Shape;152;p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Google Shape;153;p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Google Shape;154;p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7" name="Google Shape;157;p3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" name="Google Shape;158;p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" name="Google Shape;159;p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" name="Google Shape;160;p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3" name="Google Shape;163;p32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Google Shape;165;p3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" name="Google Shape;166;p3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9" name="Google Shape;169;p3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" name="Google Shape;170;p3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" name="Google Shape;171;p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Google Shape;172;p3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" name="Google Shape;173;p3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6" name="Google Shape;176;p3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" name="Google Shape;177;p3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" name="Google Shape;178;p3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" name="Google Shape;179;p3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" name="Google Shape;180;p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" name="Google Shape;181;p3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5" name="Google Shape;185;p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" name="Google Shape;186;p3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Google Shape;187;p3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" name="Google Shape;190;p3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" name="Google Shape;191;p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4" name="Google Shape;194;p3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" name="Google Shape;195;p3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" name="Google Shape;196;p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" name="Google Shape;197;p3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" name="Google Shape;198;p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1" name="Google Shape;201;p3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" name="Google Shape;202;p3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" name="Google Shape;203;p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" name="Google Shape;204;p3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" name="Google Shape;205;p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" name="Google Shape;208;p3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" name="Google Shape;209;p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Google Shape;210;p3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Google Shape;211;p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" name="Google Shape;214;p4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" name="Google Shape;215;p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" name="Google Shape;216;p4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" name="Google Shape;217;p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">
  <p:cSld name="Bullet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1"/>
          <p:cNvSpPr txBox="1"/>
          <p:nvPr>
            <p:ph type="title"/>
          </p:nvPr>
        </p:nvSpPr>
        <p:spPr>
          <a:xfrm>
            <a:off x="229702" y="324161"/>
            <a:ext cx="85809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0" name="Google Shape;220;p41"/>
          <p:cNvSpPr txBox="1"/>
          <p:nvPr>
            <p:ph idx="1" type="body"/>
          </p:nvPr>
        </p:nvSpPr>
        <p:spPr>
          <a:xfrm>
            <a:off x="233232" y="1008126"/>
            <a:ext cx="8571000" cy="3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marR="0" rtl="0" algn="l">
              <a:lnSpc>
                <a:spcPct val="95000"/>
              </a:lnSpc>
              <a:spcBef>
                <a:spcPts val="1480"/>
              </a:spcBef>
              <a:spcAft>
                <a:spcPts val="0"/>
              </a:spcAft>
              <a:buClr>
                <a:srgbClr val="435153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rgbClr val="4351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435153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43515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43515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43515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43515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43515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43515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43515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3600"/>
              <a:buNone/>
              <a:defRPr sz="3600">
                <a:solidFill>
                  <a:srgbClr val="CC412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5" name="Google Shape;145;p2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2.png"/><Relationship Id="rId4" Type="http://schemas.openxmlformats.org/officeDocument/2006/relationships/image" Target="../media/image25.pn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ocs.google.com/presentation/d/1r9cMzgL3IkY13Rc6vfP0hE9FzWdPXC7I3c-gSUe-Hws/edit#slide=id.g2863db6375_0_264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en.wikipedia.org/wiki/Exemplar_theory" TargetMode="External"/><Relationship Id="rId4" Type="http://schemas.openxmlformats.org/officeDocument/2006/relationships/hyperlink" Target="https://en.wikipedia.org/wiki/Prototype_theory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en.wikipedia.org/wiki/Myers%E2%80%93Briggs_Type_Indicator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jp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en.wikipedia.org/wiki/Curse_of_dimensionality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en.wikipedia.org/wiki/Sloan_Digital_Sky_Survey" TargetMode="External"/><Relationship Id="rId4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edstem.org/eu/courses/808/discussion/64941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en.wikipedia.org/wiki/Jaccard_index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gif"/><Relationship Id="rId4" Type="http://schemas.openxmlformats.org/officeDocument/2006/relationships/image" Target="../media/image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o.epfl.ch/ada2023-lec9-feedback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gif"/><Relationship Id="rId4" Type="http://schemas.openxmlformats.org/officeDocument/2006/relationships/hyperlink" Target="https://web.speakup.info/room/join/66626" TargetMode="External"/><Relationship Id="rId5" Type="http://schemas.openxmlformats.org/officeDocument/2006/relationships/image" Target="../media/image10.png"/><Relationship Id="rId6" Type="http://schemas.openxmlformats.org/officeDocument/2006/relationships/image" Target="../media/image1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gif"/><Relationship Id="rId4" Type="http://schemas.openxmlformats.org/officeDocument/2006/relationships/image" Target="../media/image23.png"/><Relationship Id="rId5" Type="http://schemas.openxmlformats.org/officeDocument/2006/relationships/image" Target="../media/image8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en.wikipedia.org/wiki/K-means%2B%2B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2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4.png"/><Relationship Id="rId4" Type="http://schemas.openxmlformats.org/officeDocument/2006/relationships/image" Target="../media/image3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.jpg"/><Relationship Id="rId4" Type="http://schemas.openxmlformats.org/officeDocument/2006/relationships/image" Target="../media/image2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3.png"/><Relationship Id="rId4" Type="http://schemas.openxmlformats.org/officeDocument/2006/relationships/image" Target="../media/image4.jpg"/><Relationship Id="rId5" Type="http://schemas.openxmlformats.org/officeDocument/2006/relationships/image" Target="../media/image1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go.epfl.ch/ada2023-lec9-feedback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arxiv.org/abs/2012.00174" TargetMode="External"/><Relationship Id="rId4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creen Shot 2017-05-29 at 10.29.02 PM.png" id="226" name="Google Shape;22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949" y="873025"/>
            <a:ext cx="3384251" cy="338810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2"/>
          <p:cNvSpPr txBox="1"/>
          <p:nvPr/>
        </p:nvSpPr>
        <p:spPr>
          <a:xfrm>
            <a:off x="712450" y="112125"/>
            <a:ext cx="76533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Helvetica Neue"/>
                <a:ea typeface="Helvetica Neue"/>
                <a:cs typeface="Helvetica Neue"/>
                <a:sym typeface="Helvetica Neue"/>
              </a:rPr>
              <a:t>Applied Data Analysis (CS401)</a:t>
            </a:r>
            <a:endParaRPr b="1" sz="4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8" name="Google Shape;228;p42"/>
          <p:cNvSpPr txBox="1"/>
          <p:nvPr/>
        </p:nvSpPr>
        <p:spPr>
          <a:xfrm>
            <a:off x="2680800" y="4317000"/>
            <a:ext cx="37824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Helvetica Neue"/>
                <a:ea typeface="Helvetica Neue"/>
                <a:cs typeface="Helvetica Neue"/>
                <a:sym typeface="Helvetica Neue"/>
              </a:rPr>
              <a:t>Robert West</a:t>
            </a:r>
            <a:endParaRPr b="1" sz="4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9" name="Google Shape;22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7850" y="3860451"/>
            <a:ext cx="1228850" cy="122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2"/>
          <p:cNvSpPr txBox="1"/>
          <p:nvPr/>
        </p:nvSpPr>
        <p:spPr>
          <a:xfrm>
            <a:off x="2819950" y="1160550"/>
            <a:ext cx="59403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Helvetica Neue"/>
                <a:ea typeface="Helvetica Neue"/>
                <a:cs typeface="Helvetica Neue"/>
                <a:sym typeface="Helvetica Neue"/>
              </a:rPr>
              <a:t>Lecture 9</a:t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Helvetica Neue"/>
                <a:ea typeface="Helvetica Neue"/>
                <a:cs typeface="Helvetica Neue"/>
                <a:sym typeface="Helvetica Neue"/>
              </a:rPr>
              <a:t>Learning from data: Unsupervised learning</a:t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15 Nov 2023</a:t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1" name="Google Shape;23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600" y="4511602"/>
            <a:ext cx="1644925" cy="47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1"/>
          <p:cNvSpPr txBox="1"/>
          <p:nvPr>
            <p:ph type="title"/>
          </p:nvPr>
        </p:nvSpPr>
        <p:spPr>
          <a:xfrm>
            <a:off x="457200" y="0"/>
            <a:ext cx="82296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 sz="4200"/>
              <a:t>Some </a:t>
            </a:r>
            <a:r>
              <a:rPr lang="en" sz="4200"/>
              <a:t>use cases for </a:t>
            </a:r>
            <a:r>
              <a:rPr lang="en" sz="4200"/>
              <a:t>clustering</a:t>
            </a:r>
            <a:endParaRPr sz="4200"/>
          </a:p>
        </p:txBody>
      </p:sp>
      <p:sp>
        <p:nvSpPr>
          <p:cNvPr id="310" name="Google Shape;310;p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1" name="Google Shape;311;p51"/>
          <p:cNvSpPr txBox="1"/>
          <p:nvPr>
            <p:ph idx="1" type="body"/>
          </p:nvPr>
        </p:nvSpPr>
        <p:spPr>
          <a:xfrm>
            <a:off x="457200" y="1028700"/>
            <a:ext cx="8229600" cy="38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" sz="2400"/>
              <a:t>Data exploration (especially for high-dimensional data, where visualization fails)</a:t>
            </a:r>
            <a:endParaRPr sz="2400"/>
          </a:p>
          <a:p>
            <a:pPr indent="-3175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" sz="2400"/>
              <a:t>Partitioning of data for more fine-grained subsequent analysis</a:t>
            </a:r>
            <a:endParaRPr sz="2400"/>
          </a:p>
          <a:p>
            <a:pPr indent="-3175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" sz="2400"/>
              <a:t>Marketing: building personas</a:t>
            </a:r>
            <a:endParaRPr sz="2400"/>
          </a:p>
          <a:p>
            <a:pPr indent="-3175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" sz="2400"/>
              <a:t>Supporting data labeling </a:t>
            </a:r>
            <a:r>
              <a:rPr lang="en" sz="2400"/>
              <a:t>for supervised learning</a:t>
            </a:r>
            <a:endParaRPr sz="2400"/>
          </a:p>
          <a:p>
            <a:pPr indent="-3175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" sz="2400"/>
              <a:t>Supporting feature discretization for supervised learning (cf.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lecture 8</a:t>
            </a:r>
            <a:r>
              <a:rPr lang="en" sz="2400"/>
              <a:t>)</a:t>
            </a:r>
            <a:endParaRPr sz="2400"/>
          </a:p>
          <a:p>
            <a:pPr indent="-3175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" sz="2400"/>
              <a:t>Data compression (next slide)</a:t>
            </a:r>
            <a:endParaRPr sz="2400"/>
          </a:p>
          <a:p>
            <a:pPr indent="-3175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" sz="2400"/>
              <a:t>… 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2"/>
          <p:cNvSpPr txBox="1"/>
          <p:nvPr/>
        </p:nvSpPr>
        <p:spPr>
          <a:xfrm>
            <a:off x="489839" y="734234"/>
            <a:ext cx="8229600" cy="40781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 we don’t require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that clusters 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extract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meaningful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structure, but that they give a 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coarse-grained version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the data.</a:t>
            </a:r>
            <a:endParaRPr/>
          </a:p>
        </p:txBody>
      </p:sp>
      <p:sp>
        <p:nvSpPr>
          <p:cNvPr id="317" name="Google Shape;317;p52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</a:t>
            </a:r>
            <a:r>
              <a:rPr lang="en" sz="3600"/>
              <a:t>ing for c</a:t>
            </a:r>
            <a:r>
              <a:rPr b="0" i="0" lang="en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ondensation/</a:t>
            </a:r>
            <a:r>
              <a:rPr lang="en" sz="3600"/>
              <a:t>c</a:t>
            </a:r>
            <a:r>
              <a:rPr b="0" i="0" lang="en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ompression</a:t>
            </a:r>
            <a:endParaRPr sz="3600"/>
          </a:p>
        </p:txBody>
      </p:sp>
      <p:grpSp>
        <p:nvGrpSpPr>
          <p:cNvPr id="318" name="Google Shape;318;p52"/>
          <p:cNvGrpSpPr/>
          <p:nvPr/>
        </p:nvGrpSpPr>
        <p:grpSpPr>
          <a:xfrm>
            <a:off x="1315703" y="892264"/>
            <a:ext cx="4374936" cy="2967008"/>
            <a:chOff x="1293922" y="1457987"/>
            <a:chExt cx="5487878" cy="4570957"/>
          </a:xfrm>
        </p:grpSpPr>
        <p:sp>
          <p:nvSpPr>
            <p:cNvPr id="319" name="Google Shape;319;p52"/>
            <p:cNvSpPr/>
            <p:nvPr/>
          </p:nvSpPr>
          <p:spPr>
            <a:xfrm>
              <a:off x="1715292" y="221998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52"/>
            <p:cNvSpPr/>
            <p:nvPr/>
          </p:nvSpPr>
          <p:spPr>
            <a:xfrm>
              <a:off x="2058192" y="2143787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52"/>
            <p:cNvSpPr/>
            <p:nvPr/>
          </p:nvSpPr>
          <p:spPr>
            <a:xfrm>
              <a:off x="2401092" y="2309043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52"/>
            <p:cNvSpPr/>
            <p:nvPr/>
          </p:nvSpPr>
          <p:spPr>
            <a:xfrm>
              <a:off x="1943892" y="229618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52"/>
            <p:cNvSpPr/>
            <p:nvPr/>
          </p:nvSpPr>
          <p:spPr>
            <a:xfrm>
              <a:off x="2705892" y="2195444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52"/>
            <p:cNvSpPr/>
            <p:nvPr/>
          </p:nvSpPr>
          <p:spPr>
            <a:xfrm>
              <a:off x="3086892" y="233428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52"/>
            <p:cNvSpPr/>
            <p:nvPr/>
          </p:nvSpPr>
          <p:spPr>
            <a:xfrm>
              <a:off x="2172492" y="2270943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52"/>
            <p:cNvSpPr/>
            <p:nvPr/>
          </p:nvSpPr>
          <p:spPr>
            <a:xfrm>
              <a:off x="1907896" y="2195444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52"/>
            <p:cNvSpPr/>
            <p:nvPr/>
          </p:nvSpPr>
          <p:spPr>
            <a:xfrm>
              <a:off x="2553492" y="214378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52"/>
            <p:cNvSpPr/>
            <p:nvPr/>
          </p:nvSpPr>
          <p:spPr>
            <a:xfrm>
              <a:off x="3620292" y="2271644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52"/>
            <p:cNvSpPr/>
            <p:nvPr/>
          </p:nvSpPr>
          <p:spPr>
            <a:xfrm>
              <a:off x="3353592" y="2157344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52"/>
            <p:cNvSpPr/>
            <p:nvPr/>
          </p:nvSpPr>
          <p:spPr>
            <a:xfrm>
              <a:off x="4448909" y="2335923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52"/>
            <p:cNvSpPr/>
            <p:nvPr/>
          </p:nvSpPr>
          <p:spPr>
            <a:xfrm>
              <a:off x="2477251" y="2213023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52"/>
            <p:cNvSpPr/>
            <p:nvPr/>
          </p:nvSpPr>
          <p:spPr>
            <a:xfrm>
              <a:off x="2820151" y="2136823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52"/>
            <p:cNvSpPr/>
            <p:nvPr/>
          </p:nvSpPr>
          <p:spPr>
            <a:xfrm>
              <a:off x="3163051" y="2302079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52"/>
            <p:cNvSpPr/>
            <p:nvPr/>
          </p:nvSpPr>
          <p:spPr>
            <a:xfrm>
              <a:off x="2705851" y="2289223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52"/>
            <p:cNvSpPr/>
            <p:nvPr/>
          </p:nvSpPr>
          <p:spPr>
            <a:xfrm>
              <a:off x="3467851" y="2188480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52"/>
            <p:cNvSpPr/>
            <p:nvPr/>
          </p:nvSpPr>
          <p:spPr>
            <a:xfrm>
              <a:off x="3848851" y="2327323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52"/>
            <p:cNvSpPr/>
            <p:nvPr/>
          </p:nvSpPr>
          <p:spPr>
            <a:xfrm>
              <a:off x="2934451" y="2263979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52"/>
            <p:cNvSpPr/>
            <p:nvPr/>
          </p:nvSpPr>
          <p:spPr>
            <a:xfrm>
              <a:off x="2669855" y="2188480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52"/>
            <p:cNvSpPr/>
            <p:nvPr/>
          </p:nvSpPr>
          <p:spPr>
            <a:xfrm>
              <a:off x="3315451" y="2136823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52"/>
            <p:cNvSpPr/>
            <p:nvPr/>
          </p:nvSpPr>
          <p:spPr>
            <a:xfrm>
              <a:off x="4382251" y="2264680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52"/>
            <p:cNvSpPr/>
            <p:nvPr/>
          </p:nvSpPr>
          <p:spPr>
            <a:xfrm>
              <a:off x="4115551" y="2150380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52"/>
            <p:cNvSpPr/>
            <p:nvPr/>
          </p:nvSpPr>
          <p:spPr>
            <a:xfrm>
              <a:off x="5449092" y="2885685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52"/>
            <p:cNvSpPr/>
            <p:nvPr/>
          </p:nvSpPr>
          <p:spPr>
            <a:xfrm>
              <a:off x="5135369" y="2174689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52"/>
            <p:cNvSpPr/>
            <p:nvPr/>
          </p:nvSpPr>
          <p:spPr>
            <a:xfrm>
              <a:off x="4839492" y="3592750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52"/>
            <p:cNvSpPr/>
            <p:nvPr/>
          </p:nvSpPr>
          <p:spPr>
            <a:xfrm>
              <a:off x="2211252" y="2136589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52"/>
            <p:cNvSpPr/>
            <p:nvPr/>
          </p:nvSpPr>
          <p:spPr>
            <a:xfrm>
              <a:off x="4802052" y="2213023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52"/>
            <p:cNvSpPr/>
            <p:nvPr/>
          </p:nvSpPr>
          <p:spPr>
            <a:xfrm>
              <a:off x="3806778" y="2217698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52"/>
            <p:cNvSpPr/>
            <p:nvPr/>
          </p:nvSpPr>
          <p:spPr>
            <a:xfrm>
              <a:off x="3082218" y="214378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52"/>
            <p:cNvSpPr/>
            <p:nvPr/>
          </p:nvSpPr>
          <p:spPr>
            <a:xfrm>
              <a:off x="2667091" y="2284266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52"/>
            <p:cNvSpPr/>
            <p:nvPr/>
          </p:nvSpPr>
          <p:spPr>
            <a:xfrm>
              <a:off x="4497252" y="2129343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52"/>
            <p:cNvSpPr/>
            <p:nvPr/>
          </p:nvSpPr>
          <p:spPr>
            <a:xfrm>
              <a:off x="4077492" y="2259723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52"/>
            <p:cNvSpPr/>
            <p:nvPr/>
          </p:nvSpPr>
          <p:spPr>
            <a:xfrm>
              <a:off x="2667792" y="404878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52"/>
            <p:cNvSpPr/>
            <p:nvPr/>
          </p:nvSpPr>
          <p:spPr>
            <a:xfrm>
              <a:off x="3010692" y="397258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52"/>
            <p:cNvSpPr/>
            <p:nvPr/>
          </p:nvSpPr>
          <p:spPr>
            <a:xfrm>
              <a:off x="3353592" y="4137843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52"/>
            <p:cNvSpPr/>
            <p:nvPr/>
          </p:nvSpPr>
          <p:spPr>
            <a:xfrm>
              <a:off x="2896392" y="412498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52"/>
            <p:cNvSpPr/>
            <p:nvPr/>
          </p:nvSpPr>
          <p:spPr>
            <a:xfrm>
              <a:off x="3658392" y="4024244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52"/>
            <p:cNvSpPr/>
            <p:nvPr/>
          </p:nvSpPr>
          <p:spPr>
            <a:xfrm>
              <a:off x="4039392" y="416308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52"/>
            <p:cNvSpPr/>
            <p:nvPr/>
          </p:nvSpPr>
          <p:spPr>
            <a:xfrm>
              <a:off x="3124992" y="4099743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52"/>
            <p:cNvSpPr/>
            <p:nvPr/>
          </p:nvSpPr>
          <p:spPr>
            <a:xfrm>
              <a:off x="2860396" y="4024244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52"/>
            <p:cNvSpPr/>
            <p:nvPr/>
          </p:nvSpPr>
          <p:spPr>
            <a:xfrm>
              <a:off x="3505992" y="397258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52"/>
            <p:cNvSpPr/>
            <p:nvPr/>
          </p:nvSpPr>
          <p:spPr>
            <a:xfrm>
              <a:off x="4572792" y="4100444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52"/>
            <p:cNvSpPr/>
            <p:nvPr/>
          </p:nvSpPr>
          <p:spPr>
            <a:xfrm>
              <a:off x="4306092" y="3986144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52"/>
            <p:cNvSpPr/>
            <p:nvPr/>
          </p:nvSpPr>
          <p:spPr>
            <a:xfrm>
              <a:off x="5106893" y="260098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52"/>
            <p:cNvSpPr/>
            <p:nvPr/>
          </p:nvSpPr>
          <p:spPr>
            <a:xfrm>
              <a:off x="5325910" y="4010453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52"/>
            <p:cNvSpPr/>
            <p:nvPr/>
          </p:nvSpPr>
          <p:spPr>
            <a:xfrm>
              <a:off x="5983193" y="4099743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52"/>
            <p:cNvSpPr/>
            <p:nvPr/>
          </p:nvSpPr>
          <p:spPr>
            <a:xfrm>
              <a:off x="2401793" y="3972353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52"/>
            <p:cNvSpPr/>
            <p:nvPr/>
          </p:nvSpPr>
          <p:spPr>
            <a:xfrm>
              <a:off x="4992593" y="404878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52"/>
            <p:cNvSpPr/>
            <p:nvPr/>
          </p:nvSpPr>
          <p:spPr>
            <a:xfrm>
              <a:off x="3997319" y="4053462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52"/>
            <p:cNvSpPr/>
            <p:nvPr/>
          </p:nvSpPr>
          <p:spPr>
            <a:xfrm>
              <a:off x="4687793" y="396510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52"/>
            <p:cNvSpPr/>
            <p:nvPr/>
          </p:nvSpPr>
          <p:spPr>
            <a:xfrm>
              <a:off x="1859979" y="4176878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52"/>
            <p:cNvSpPr/>
            <p:nvPr/>
          </p:nvSpPr>
          <p:spPr>
            <a:xfrm>
              <a:off x="2202879" y="4100678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52"/>
            <p:cNvSpPr/>
            <p:nvPr/>
          </p:nvSpPr>
          <p:spPr>
            <a:xfrm>
              <a:off x="2545779" y="4265934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52"/>
            <p:cNvSpPr/>
            <p:nvPr/>
          </p:nvSpPr>
          <p:spPr>
            <a:xfrm>
              <a:off x="2088579" y="4253078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52"/>
            <p:cNvSpPr/>
            <p:nvPr/>
          </p:nvSpPr>
          <p:spPr>
            <a:xfrm>
              <a:off x="2850579" y="4152335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52"/>
            <p:cNvSpPr/>
            <p:nvPr/>
          </p:nvSpPr>
          <p:spPr>
            <a:xfrm>
              <a:off x="2317179" y="4227834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52"/>
            <p:cNvSpPr/>
            <p:nvPr/>
          </p:nvSpPr>
          <p:spPr>
            <a:xfrm>
              <a:off x="2052583" y="4152335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52"/>
            <p:cNvSpPr/>
            <p:nvPr/>
          </p:nvSpPr>
          <p:spPr>
            <a:xfrm>
              <a:off x="2698179" y="4100678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52"/>
            <p:cNvSpPr/>
            <p:nvPr/>
          </p:nvSpPr>
          <p:spPr>
            <a:xfrm>
              <a:off x="1593980" y="4100444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52"/>
            <p:cNvSpPr/>
            <p:nvPr/>
          </p:nvSpPr>
          <p:spPr>
            <a:xfrm>
              <a:off x="4648525" y="359158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52"/>
            <p:cNvSpPr/>
            <p:nvPr/>
          </p:nvSpPr>
          <p:spPr>
            <a:xfrm>
              <a:off x="4496592" y="260098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52"/>
            <p:cNvSpPr/>
            <p:nvPr/>
          </p:nvSpPr>
          <p:spPr>
            <a:xfrm>
              <a:off x="4173473" y="469990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52"/>
            <p:cNvSpPr/>
            <p:nvPr/>
          </p:nvSpPr>
          <p:spPr>
            <a:xfrm>
              <a:off x="4839492" y="199138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52"/>
            <p:cNvSpPr/>
            <p:nvPr/>
          </p:nvSpPr>
          <p:spPr>
            <a:xfrm>
              <a:off x="4406836" y="328678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52"/>
            <p:cNvSpPr/>
            <p:nvPr/>
          </p:nvSpPr>
          <p:spPr>
            <a:xfrm>
              <a:off x="4556777" y="145798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52"/>
            <p:cNvSpPr/>
            <p:nvPr/>
          </p:nvSpPr>
          <p:spPr>
            <a:xfrm>
              <a:off x="4630673" y="515710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52"/>
            <p:cNvSpPr/>
            <p:nvPr/>
          </p:nvSpPr>
          <p:spPr>
            <a:xfrm>
              <a:off x="2797340" y="5381647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52"/>
            <p:cNvSpPr/>
            <p:nvPr/>
          </p:nvSpPr>
          <p:spPr>
            <a:xfrm>
              <a:off x="2857591" y="2263979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52"/>
            <p:cNvSpPr/>
            <p:nvPr/>
          </p:nvSpPr>
          <p:spPr>
            <a:xfrm>
              <a:off x="3857508" y="2203613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52"/>
            <p:cNvSpPr/>
            <p:nvPr/>
          </p:nvSpPr>
          <p:spPr>
            <a:xfrm>
              <a:off x="2712117" y="2084811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52"/>
            <p:cNvSpPr/>
            <p:nvPr/>
          </p:nvSpPr>
          <p:spPr>
            <a:xfrm>
              <a:off x="5117500" y="3286787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52"/>
            <p:cNvSpPr/>
            <p:nvPr/>
          </p:nvSpPr>
          <p:spPr>
            <a:xfrm>
              <a:off x="4417635" y="5223239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52"/>
            <p:cNvSpPr/>
            <p:nvPr/>
          </p:nvSpPr>
          <p:spPr>
            <a:xfrm>
              <a:off x="5269462" y="2263484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52"/>
            <p:cNvSpPr/>
            <p:nvPr/>
          </p:nvSpPr>
          <p:spPr>
            <a:xfrm>
              <a:off x="4598835" y="2032158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52"/>
            <p:cNvSpPr/>
            <p:nvPr/>
          </p:nvSpPr>
          <p:spPr>
            <a:xfrm>
              <a:off x="4530734" y="3820187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52"/>
            <p:cNvSpPr/>
            <p:nvPr/>
          </p:nvSpPr>
          <p:spPr>
            <a:xfrm>
              <a:off x="1897706" y="4053462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52"/>
            <p:cNvSpPr/>
            <p:nvPr/>
          </p:nvSpPr>
          <p:spPr>
            <a:xfrm>
              <a:off x="3281554" y="399058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52"/>
            <p:cNvSpPr/>
            <p:nvPr/>
          </p:nvSpPr>
          <p:spPr>
            <a:xfrm>
              <a:off x="3783491" y="4051920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52"/>
            <p:cNvSpPr/>
            <p:nvPr/>
          </p:nvSpPr>
          <p:spPr>
            <a:xfrm>
              <a:off x="2699786" y="421739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52"/>
            <p:cNvSpPr/>
            <p:nvPr/>
          </p:nvSpPr>
          <p:spPr>
            <a:xfrm>
              <a:off x="5287810" y="296188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52"/>
            <p:cNvSpPr/>
            <p:nvPr/>
          </p:nvSpPr>
          <p:spPr>
            <a:xfrm>
              <a:off x="5906993" y="3965107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52"/>
            <p:cNvSpPr/>
            <p:nvPr/>
          </p:nvSpPr>
          <p:spPr>
            <a:xfrm>
              <a:off x="1571097" y="225808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52"/>
            <p:cNvSpPr/>
            <p:nvPr/>
          </p:nvSpPr>
          <p:spPr>
            <a:xfrm>
              <a:off x="2286091" y="217094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52"/>
            <p:cNvSpPr/>
            <p:nvPr/>
          </p:nvSpPr>
          <p:spPr>
            <a:xfrm>
              <a:off x="2272152" y="2251105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52"/>
            <p:cNvSpPr/>
            <p:nvPr/>
          </p:nvSpPr>
          <p:spPr>
            <a:xfrm>
              <a:off x="2965539" y="2130818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52"/>
            <p:cNvSpPr/>
            <p:nvPr/>
          </p:nvSpPr>
          <p:spPr>
            <a:xfrm>
              <a:off x="4001251" y="2146932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52"/>
            <p:cNvSpPr/>
            <p:nvPr/>
          </p:nvSpPr>
          <p:spPr>
            <a:xfrm>
              <a:off x="3200491" y="3909243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52"/>
            <p:cNvSpPr/>
            <p:nvPr/>
          </p:nvSpPr>
          <p:spPr>
            <a:xfrm>
              <a:off x="3352891" y="4061643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52"/>
            <p:cNvSpPr/>
            <p:nvPr/>
          </p:nvSpPr>
          <p:spPr>
            <a:xfrm>
              <a:off x="5258785" y="2098723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52"/>
            <p:cNvSpPr/>
            <p:nvPr/>
          </p:nvSpPr>
          <p:spPr>
            <a:xfrm>
              <a:off x="5030693" y="2971800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52"/>
            <p:cNvSpPr/>
            <p:nvPr/>
          </p:nvSpPr>
          <p:spPr>
            <a:xfrm>
              <a:off x="2363652" y="2136823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52"/>
            <p:cNvSpPr/>
            <p:nvPr/>
          </p:nvSpPr>
          <p:spPr>
            <a:xfrm>
              <a:off x="3163092" y="412498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52"/>
            <p:cNvSpPr/>
            <p:nvPr/>
          </p:nvSpPr>
          <p:spPr>
            <a:xfrm>
              <a:off x="2057491" y="4099743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52"/>
            <p:cNvSpPr/>
            <p:nvPr/>
          </p:nvSpPr>
          <p:spPr>
            <a:xfrm>
              <a:off x="3568832" y="4349556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52"/>
            <p:cNvSpPr/>
            <p:nvPr/>
          </p:nvSpPr>
          <p:spPr>
            <a:xfrm>
              <a:off x="2438491" y="410541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52"/>
            <p:cNvSpPr/>
            <p:nvPr/>
          </p:nvSpPr>
          <p:spPr>
            <a:xfrm>
              <a:off x="4512158" y="4028685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52"/>
            <p:cNvSpPr/>
            <p:nvPr/>
          </p:nvSpPr>
          <p:spPr>
            <a:xfrm>
              <a:off x="5412501" y="4076135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52"/>
            <p:cNvSpPr/>
            <p:nvPr/>
          </p:nvSpPr>
          <p:spPr>
            <a:xfrm>
              <a:off x="2567651" y="5486400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52"/>
            <p:cNvSpPr/>
            <p:nvPr/>
          </p:nvSpPr>
          <p:spPr>
            <a:xfrm>
              <a:off x="3037637" y="4797496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52"/>
            <p:cNvSpPr/>
            <p:nvPr/>
          </p:nvSpPr>
          <p:spPr>
            <a:xfrm>
              <a:off x="5487893" y="3429000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52"/>
            <p:cNvSpPr/>
            <p:nvPr/>
          </p:nvSpPr>
          <p:spPr>
            <a:xfrm>
              <a:off x="3015729" y="5185139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52"/>
            <p:cNvSpPr/>
            <p:nvPr/>
          </p:nvSpPr>
          <p:spPr>
            <a:xfrm>
              <a:off x="3783491" y="465838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52"/>
            <p:cNvSpPr/>
            <p:nvPr/>
          </p:nvSpPr>
          <p:spPr>
            <a:xfrm>
              <a:off x="3925092" y="362968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52"/>
            <p:cNvSpPr/>
            <p:nvPr/>
          </p:nvSpPr>
          <p:spPr>
            <a:xfrm>
              <a:off x="6097493" y="4038600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52"/>
            <p:cNvSpPr/>
            <p:nvPr/>
          </p:nvSpPr>
          <p:spPr>
            <a:xfrm>
              <a:off x="5449752" y="2479723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52"/>
            <p:cNvSpPr/>
            <p:nvPr/>
          </p:nvSpPr>
          <p:spPr>
            <a:xfrm>
              <a:off x="5715000" y="224798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52"/>
            <p:cNvSpPr/>
            <p:nvPr/>
          </p:nvSpPr>
          <p:spPr>
            <a:xfrm>
              <a:off x="6174300" y="1828800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52"/>
            <p:cNvSpPr/>
            <p:nvPr/>
          </p:nvSpPr>
          <p:spPr>
            <a:xfrm>
              <a:off x="5664216" y="2521683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52"/>
            <p:cNvSpPr/>
            <p:nvPr/>
          </p:nvSpPr>
          <p:spPr>
            <a:xfrm>
              <a:off x="4243790" y="4342134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52"/>
            <p:cNvSpPr/>
            <p:nvPr/>
          </p:nvSpPr>
          <p:spPr>
            <a:xfrm>
              <a:off x="6705600" y="1489885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52"/>
            <p:cNvSpPr/>
            <p:nvPr/>
          </p:nvSpPr>
          <p:spPr>
            <a:xfrm>
              <a:off x="2125145" y="5753100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52"/>
            <p:cNvSpPr/>
            <p:nvPr/>
          </p:nvSpPr>
          <p:spPr>
            <a:xfrm>
              <a:off x="2695409" y="5031413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52"/>
            <p:cNvSpPr/>
            <p:nvPr/>
          </p:nvSpPr>
          <p:spPr>
            <a:xfrm>
              <a:off x="3405851" y="4978250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52"/>
            <p:cNvSpPr/>
            <p:nvPr/>
          </p:nvSpPr>
          <p:spPr>
            <a:xfrm>
              <a:off x="4115592" y="362968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52"/>
            <p:cNvSpPr/>
            <p:nvPr/>
          </p:nvSpPr>
          <p:spPr>
            <a:xfrm>
              <a:off x="5361876" y="252478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52"/>
            <p:cNvSpPr/>
            <p:nvPr/>
          </p:nvSpPr>
          <p:spPr>
            <a:xfrm>
              <a:off x="3533997" y="462028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52"/>
            <p:cNvSpPr/>
            <p:nvPr/>
          </p:nvSpPr>
          <p:spPr>
            <a:xfrm>
              <a:off x="5666676" y="282958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52"/>
            <p:cNvSpPr/>
            <p:nvPr/>
          </p:nvSpPr>
          <p:spPr>
            <a:xfrm>
              <a:off x="6352476" y="1566525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52"/>
            <p:cNvSpPr/>
            <p:nvPr/>
          </p:nvSpPr>
          <p:spPr>
            <a:xfrm>
              <a:off x="4990343" y="343918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52"/>
            <p:cNvSpPr/>
            <p:nvPr/>
          </p:nvSpPr>
          <p:spPr>
            <a:xfrm>
              <a:off x="6080868" y="2276709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52"/>
            <p:cNvSpPr/>
            <p:nvPr/>
          </p:nvSpPr>
          <p:spPr>
            <a:xfrm>
              <a:off x="2649690" y="5455388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52"/>
            <p:cNvSpPr/>
            <p:nvPr/>
          </p:nvSpPr>
          <p:spPr>
            <a:xfrm>
              <a:off x="6428676" y="359158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52"/>
            <p:cNvSpPr/>
            <p:nvPr/>
          </p:nvSpPr>
          <p:spPr>
            <a:xfrm>
              <a:off x="3205354" y="458218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52"/>
            <p:cNvSpPr/>
            <p:nvPr/>
          </p:nvSpPr>
          <p:spPr>
            <a:xfrm>
              <a:off x="3699150" y="4993313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52"/>
            <p:cNvSpPr/>
            <p:nvPr/>
          </p:nvSpPr>
          <p:spPr>
            <a:xfrm>
              <a:off x="5147174" y="324868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52"/>
            <p:cNvSpPr/>
            <p:nvPr/>
          </p:nvSpPr>
          <p:spPr>
            <a:xfrm>
              <a:off x="5895276" y="1955958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52"/>
            <p:cNvSpPr/>
            <p:nvPr/>
          </p:nvSpPr>
          <p:spPr>
            <a:xfrm>
              <a:off x="6634239" y="1642725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52"/>
            <p:cNvSpPr/>
            <p:nvPr/>
          </p:nvSpPr>
          <p:spPr>
            <a:xfrm>
              <a:off x="5514276" y="267718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52"/>
            <p:cNvSpPr/>
            <p:nvPr/>
          </p:nvSpPr>
          <p:spPr>
            <a:xfrm>
              <a:off x="5666676" y="282958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52"/>
            <p:cNvSpPr/>
            <p:nvPr/>
          </p:nvSpPr>
          <p:spPr>
            <a:xfrm>
              <a:off x="5819076" y="298198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52"/>
            <p:cNvSpPr/>
            <p:nvPr/>
          </p:nvSpPr>
          <p:spPr>
            <a:xfrm>
              <a:off x="1820341" y="5943600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52"/>
            <p:cNvSpPr/>
            <p:nvPr/>
          </p:nvSpPr>
          <p:spPr>
            <a:xfrm>
              <a:off x="5819076" y="2309043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52"/>
            <p:cNvSpPr/>
            <p:nvPr/>
          </p:nvSpPr>
          <p:spPr>
            <a:xfrm>
              <a:off x="4344192" y="3935373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52"/>
            <p:cNvSpPr/>
            <p:nvPr/>
          </p:nvSpPr>
          <p:spPr>
            <a:xfrm>
              <a:off x="4267992" y="3814702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52"/>
            <p:cNvSpPr/>
            <p:nvPr/>
          </p:nvSpPr>
          <p:spPr>
            <a:xfrm>
              <a:off x="3810091" y="454408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52"/>
            <p:cNvSpPr/>
            <p:nvPr/>
          </p:nvSpPr>
          <p:spPr>
            <a:xfrm>
              <a:off x="3018387" y="5054890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52"/>
            <p:cNvSpPr/>
            <p:nvPr/>
          </p:nvSpPr>
          <p:spPr>
            <a:xfrm>
              <a:off x="3912667" y="4380234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52"/>
            <p:cNvSpPr/>
            <p:nvPr/>
          </p:nvSpPr>
          <p:spPr>
            <a:xfrm>
              <a:off x="3431087" y="473458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52"/>
            <p:cNvSpPr/>
            <p:nvPr/>
          </p:nvSpPr>
          <p:spPr>
            <a:xfrm>
              <a:off x="2670955" y="5328238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52"/>
            <p:cNvSpPr/>
            <p:nvPr/>
          </p:nvSpPr>
          <p:spPr>
            <a:xfrm>
              <a:off x="2139957" y="5366338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52"/>
            <p:cNvSpPr/>
            <p:nvPr/>
          </p:nvSpPr>
          <p:spPr>
            <a:xfrm>
              <a:off x="2823355" y="5480638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52"/>
            <p:cNvSpPr/>
            <p:nvPr/>
          </p:nvSpPr>
          <p:spPr>
            <a:xfrm>
              <a:off x="3242455" y="4784646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52"/>
            <p:cNvSpPr/>
            <p:nvPr/>
          </p:nvSpPr>
          <p:spPr>
            <a:xfrm>
              <a:off x="2325593" y="5548864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52"/>
            <p:cNvSpPr/>
            <p:nvPr/>
          </p:nvSpPr>
          <p:spPr>
            <a:xfrm>
              <a:off x="3834333" y="4256562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52"/>
            <p:cNvSpPr/>
            <p:nvPr/>
          </p:nvSpPr>
          <p:spPr>
            <a:xfrm>
              <a:off x="4992593" y="313438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52"/>
            <p:cNvSpPr/>
            <p:nvPr/>
          </p:nvSpPr>
          <p:spPr>
            <a:xfrm>
              <a:off x="5664216" y="2328540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52"/>
            <p:cNvSpPr/>
            <p:nvPr/>
          </p:nvSpPr>
          <p:spPr>
            <a:xfrm>
              <a:off x="6161968" y="206758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52"/>
            <p:cNvSpPr/>
            <p:nvPr/>
          </p:nvSpPr>
          <p:spPr>
            <a:xfrm>
              <a:off x="4763292" y="3506542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52"/>
            <p:cNvSpPr/>
            <p:nvPr/>
          </p:nvSpPr>
          <p:spPr>
            <a:xfrm>
              <a:off x="4467695" y="374753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52"/>
            <p:cNvSpPr/>
            <p:nvPr/>
          </p:nvSpPr>
          <p:spPr>
            <a:xfrm>
              <a:off x="5336301" y="2747625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52"/>
            <p:cNvSpPr/>
            <p:nvPr/>
          </p:nvSpPr>
          <p:spPr>
            <a:xfrm>
              <a:off x="2368524" y="568708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52"/>
            <p:cNvSpPr/>
            <p:nvPr/>
          </p:nvSpPr>
          <p:spPr>
            <a:xfrm>
              <a:off x="6428676" y="1790519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52"/>
            <p:cNvSpPr/>
            <p:nvPr/>
          </p:nvSpPr>
          <p:spPr>
            <a:xfrm>
              <a:off x="4574079" y="3467100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52"/>
            <p:cNvSpPr/>
            <p:nvPr/>
          </p:nvSpPr>
          <p:spPr>
            <a:xfrm>
              <a:off x="3091929" y="4850213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52"/>
            <p:cNvSpPr/>
            <p:nvPr/>
          </p:nvSpPr>
          <p:spPr>
            <a:xfrm>
              <a:off x="4877592" y="3332416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52"/>
            <p:cNvSpPr/>
            <p:nvPr/>
          </p:nvSpPr>
          <p:spPr>
            <a:xfrm>
              <a:off x="2886795" y="5233491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52"/>
            <p:cNvSpPr/>
            <p:nvPr/>
          </p:nvSpPr>
          <p:spPr>
            <a:xfrm>
              <a:off x="3356781" y="454458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52"/>
            <p:cNvSpPr/>
            <p:nvPr/>
          </p:nvSpPr>
          <p:spPr>
            <a:xfrm>
              <a:off x="3334873" y="4932230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52"/>
            <p:cNvSpPr/>
            <p:nvPr/>
          </p:nvSpPr>
          <p:spPr>
            <a:xfrm>
              <a:off x="4102635" y="4405478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52"/>
            <p:cNvSpPr/>
            <p:nvPr/>
          </p:nvSpPr>
          <p:spPr>
            <a:xfrm>
              <a:off x="3014553" y="4778504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52"/>
            <p:cNvSpPr/>
            <p:nvPr/>
          </p:nvSpPr>
          <p:spPr>
            <a:xfrm>
              <a:off x="3724995" y="4725341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52"/>
            <p:cNvSpPr/>
            <p:nvPr/>
          </p:nvSpPr>
          <p:spPr>
            <a:xfrm>
              <a:off x="3853141" y="4367378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52"/>
            <p:cNvSpPr/>
            <p:nvPr/>
          </p:nvSpPr>
          <p:spPr>
            <a:xfrm>
              <a:off x="2968834" y="5202479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52"/>
            <p:cNvSpPr/>
            <p:nvPr/>
          </p:nvSpPr>
          <p:spPr>
            <a:xfrm>
              <a:off x="3524498" y="4329278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52"/>
            <p:cNvSpPr/>
            <p:nvPr/>
          </p:nvSpPr>
          <p:spPr>
            <a:xfrm>
              <a:off x="4018294" y="4740404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52"/>
            <p:cNvSpPr/>
            <p:nvPr/>
          </p:nvSpPr>
          <p:spPr>
            <a:xfrm>
              <a:off x="4129235" y="4291178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52"/>
            <p:cNvSpPr/>
            <p:nvPr/>
          </p:nvSpPr>
          <p:spPr>
            <a:xfrm>
              <a:off x="3337531" y="4801981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52"/>
            <p:cNvSpPr/>
            <p:nvPr/>
          </p:nvSpPr>
          <p:spPr>
            <a:xfrm>
              <a:off x="3750231" y="4481678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52"/>
            <p:cNvSpPr/>
            <p:nvPr/>
          </p:nvSpPr>
          <p:spPr>
            <a:xfrm>
              <a:off x="2990099" y="5075329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52"/>
            <p:cNvSpPr/>
            <p:nvPr/>
          </p:nvSpPr>
          <p:spPr>
            <a:xfrm>
              <a:off x="3142499" y="5227729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52"/>
            <p:cNvSpPr/>
            <p:nvPr/>
          </p:nvSpPr>
          <p:spPr>
            <a:xfrm>
              <a:off x="3561599" y="453173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52"/>
            <p:cNvSpPr/>
            <p:nvPr/>
          </p:nvSpPr>
          <p:spPr>
            <a:xfrm>
              <a:off x="2687668" y="5434178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52"/>
            <p:cNvSpPr/>
            <p:nvPr/>
          </p:nvSpPr>
          <p:spPr>
            <a:xfrm>
              <a:off x="3411073" y="4597304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52"/>
            <p:cNvSpPr/>
            <p:nvPr/>
          </p:nvSpPr>
          <p:spPr>
            <a:xfrm>
              <a:off x="4058453" y="4133242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52"/>
            <p:cNvSpPr/>
            <p:nvPr/>
          </p:nvSpPr>
          <p:spPr>
            <a:xfrm>
              <a:off x="4528439" y="3444338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52"/>
            <p:cNvSpPr/>
            <p:nvPr/>
          </p:nvSpPr>
          <p:spPr>
            <a:xfrm>
              <a:off x="4506531" y="3831981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52"/>
            <p:cNvSpPr/>
            <p:nvPr/>
          </p:nvSpPr>
          <p:spPr>
            <a:xfrm>
              <a:off x="5274293" y="3305229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52"/>
            <p:cNvSpPr/>
            <p:nvPr/>
          </p:nvSpPr>
          <p:spPr>
            <a:xfrm>
              <a:off x="4186211" y="3678255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52"/>
            <p:cNvSpPr/>
            <p:nvPr/>
          </p:nvSpPr>
          <p:spPr>
            <a:xfrm>
              <a:off x="4896653" y="3625092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52"/>
            <p:cNvSpPr/>
            <p:nvPr/>
          </p:nvSpPr>
          <p:spPr>
            <a:xfrm>
              <a:off x="5024799" y="3267129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52"/>
            <p:cNvSpPr/>
            <p:nvPr/>
          </p:nvSpPr>
          <p:spPr>
            <a:xfrm>
              <a:off x="4140492" y="4102230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52"/>
            <p:cNvSpPr/>
            <p:nvPr/>
          </p:nvSpPr>
          <p:spPr>
            <a:xfrm>
              <a:off x="5344516" y="2498165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52"/>
            <p:cNvSpPr/>
            <p:nvPr/>
          </p:nvSpPr>
          <p:spPr>
            <a:xfrm>
              <a:off x="5189952" y="3640155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52"/>
            <p:cNvSpPr/>
            <p:nvPr/>
          </p:nvSpPr>
          <p:spPr>
            <a:xfrm>
              <a:off x="5300893" y="3190929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52"/>
            <p:cNvSpPr/>
            <p:nvPr/>
          </p:nvSpPr>
          <p:spPr>
            <a:xfrm>
              <a:off x="4509189" y="3701732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52"/>
            <p:cNvSpPr/>
            <p:nvPr/>
          </p:nvSpPr>
          <p:spPr>
            <a:xfrm>
              <a:off x="4921889" y="3381429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52"/>
            <p:cNvSpPr/>
            <p:nvPr/>
          </p:nvSpPr>
          <p:spPr>
            <a:xfrm>
              <a:off x="4161757" y="3975080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52"/>
            <p:cNvSpPr/>
            <p:nvPr/>
          </p:nvSpPr>
          <p:spPr>
            <a:xfrm>
              <a:off x="4314157" y="4127480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52"/>
            <p:cNvSpPr/>
            <p:nvPr/>
          </p:nvSpPr>
          <p:spPr>
            <a:xfrm>
              <a:off x="4733257" y="3431488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52"/>
            <p:cNvSpPr/>
            <p:nvPr/>
          </p:nvSpPr>
          <p:spPr>
            <a:xfrm>
              <a:off x="3859326" y="4333929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52"/>
            <p:cNvSpPr/>
            <p:nvPr/>
          </p:nvSpPr>
          <p:spPr>
            <a:xfrm>
              <a:off x="4582731" y="3497055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52"/>
            <p:cNvSpPr/>
            <p:nvPr/>
          </p:nvSpPr>
          <p:spPr>
            <a:xfrm>
              <a:off x="5289036" y="291427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52"/>
            <p:cNvSpPr/>
            <p:nvPr/>
          </p:nvSpPr>
          <p:spPr>
            <a:xfrm>
              <a:off x="5759022" y="2225373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52"/>
            <p:cNvSpPr/>
            <p:nvPr/>
          </p:nvSpPr>
          <p:spPr>
            <a:xfrm>
              <a:off x="5737114" y="2613016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52"/>
            <p:cNvSpPr/>
            <p:nvPr/>
          </p:nvSpPr>
          <p:spPr>
            <a:xfrm>
              <a:off x="6504876" y="2086264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52"/>
            <p:cNvSpPr/>
            <p:nvPr/>
          </p:nvSpPr>
          <p:spPr>
            <a:xfrm>
              <a:off x="5416794" y="2459290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52"/>
            <p:cNvSpPr/>
            <p:nvPr/>
          </p:nvSpPr>
          <p:spPr>
            <a:xfrm>
              <a:off x="6127236" y="240612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52"/>
            <p:cNvSpPr/>
            <p:nvPr/>
          </p:nvSpPr>
          <p:spPr>
            <a:xfrm>
              <a:off x="6255382" y="2048164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52"/>
            <p:cNvSpPr/>
            <p:nvPr/>
          </p:nvSpPr>
          <p:spPr>
            <a:xfrm>
              <a:off x="5371075" y="2883265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52"/>
            <p:cNvSpPr/>
            <p:nvPr/>
          </p:nvSpPr>
          <p:spPr>
            <a:xfrm>
              <a:off x="5926739" y="2010064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52"/>
            <p:cNvSpPr/>
            <p:nvPr/>
          </p:nvSpPr>
          <p:spPr>
            <a:xfrm>
              <a:off x="6420535" y="2421190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52"/>
            <p:cNvSpPr/>
            <p:nvPr/>
          </p:nvSpPr>
          <p:spPr>
            <a:xfrm>
              <a:off x="6531476" y="1971964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52"/>
            <p:cNvSpPr/>
            <p:nvPr/>
          </p:nvSpPr>
          <p:spPr>
            <a:xfrm>
              <a:off x="5739772" y="248276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52"/>
            <p:cNvSpPr/>
            <p:nvPr/>
          </p:nvSpPr>
          <p:spPr>
            <a:xfrm>
              <a:off x="6152472" y="2162464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52"/>
            <p:cNvSpPr/>
            <p:nvPr/>
          </p:nvSpPr>
          <p:spPr>
            <a:xfrm>
              <a:off x="5392340" y="2756115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52"/>
            <p:cNvSpPr/>
            <p:nvPr/>
          </p:nvSpPr>
          <p:spPr>
            <a:xfrm>
              <a:off x="5544740" y="2908515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52"/>
            <p:cNvSpPr/>
            <p:nvPr/>
          </p:nvSpPr>
          <p:spPr>
            <a:xfrm>
              <a:off x="5963840" y="2212523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52"/>
            <p:cNvSpPr/>
            <p:nvPr/>
          </p:nvSpPr>
          <p:spPr>
            <a:xfrm>
              <a:off x="5089909" y="3114964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52"/>
            <p:cNvSpPr/>
            <p:nvPr/>
          </p:nvSpPr>
          <p:spPr>
            <a:xfrm>
              <a:off x="5813314" y="2278090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52"/>
            <p:cNvSpPr/>
            <p:nvPr/>
          </p:nvSpPr>
          <p:spPr>
            <a:xfrm>
              <a:off x="4012091" y="4204320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52"/>
            <p:cNvSpPr/>
            <p:nvPr/>
          </p:nvSpPr>
          <p:spPr>
            <a:xfrm>
              <a:off x="3622950" y="4607937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52"/>
            <p:cNvSpPr/>
            <p:nvPr/>
          </p:nvSpPr>
          <p:spPr>
            <a:xfrm>
              <a:off x="3192433" y="5077487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52"/>
            <p:cNvSpPr/>
            <p:nvPr/>
          </p:nvSpPr>
          <p:spPr>
            <a:xfrm>
              <a:off x="4222372" y="4703040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52"/>
            <p:cNvSpPr/>
            <p:nvPr/>
          </p:nvSpPr>
          <p:spPr>
            <a:xfrm>
              <a:off x="1973906" y="5725187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52"/>
            <p:cNvSpPr/>
            <p:nvPr/>
          </p:nvSpPr>
          <p:spPr>
            <a:xfrm>
              <a:off x="4845963" y="3439187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52"/>
            <p:cNvSpPr/>
            <p:nvPr/>
          </p:nvSpPr>
          <p:spPr>
            <a:xfrm>
              <a:off x="5760733" y="2406127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52"/>
            <p:cNvSpPr/>
            <p:nvPr/>
          </p:nvSpPr>
          <p:spPr>
            <a:xfrm>
              <a:off x="6217282" y="1950063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52"/>
            <p:cNvSpPr/>
            <p:nvPr/>
          </p:nvSpPr>
          <p:spPr>
            <a:xfrm>
              <a:off x="1636121" y="3116465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52"/>
            <p:cNvSpPr/>
            <p:nvPr/>
          </p:nvSpPr>
          <p:spPr>
            <a:xfrm>
              <a:off x="1979021" y="3040265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52"/>
            <p:cNvSpPr/>
            <p:nvPr/>
          </p:nvSpPr>
          <p:spPr>
            <a:xfrm>
              <a:off x="2321921" y="3205521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52"/>
            <p:cNvSpPr/>
            <p:nvPr/>
          </p:nvSpPr>
          <p:spPr>
            <a:xfrm>
              <a:off x="1864721" y="3192665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52"/>
            <p:cNvSpPr/>
            <p:nvPr/>
          </p:nvSpPr>
          <p:spPr>
            <a:xfrm>
              <a:off x="2626721" y="3091922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52"/>
            <p:cNvSpPr/>
            <p:nvPr/>
          </p:nvSpPr>
          <p:spPr>
            <a:xfrm>
              <a:off x="3007721" y="3230765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52"/>
            <p:cNvSpPr/>
            <p:nvPr/>
          </p:nvSpPr>
          <p:spPr>
            <a:xfrm>
              <a:off x="2093321" y="3167421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52"/>
            <p:cNvSpPr/>
            <p:nvPr/>
          </p:nvSpPr>
          <p:spPr>
            <a:xfrm>
              <a:off x="1828725" y="3091922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52"/>
            <p:cNvSpPr/>
            <p:nvPr/>
          </p:nvSpPr>
          <p:spPr>
            <a:xfrm>
              <a:off x="2474321" y="3040265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52"/>
            <p:cNvSpPr/>
            <p:nvPr/>
          </p:nvSpPr>
          <p:spPr>
            <a:xfrm>
              <a:off x="3541121" y="3168122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52"/>
            <p:cNvSpPr/>
            <p:nvPr/>
          </p:nvSpPr>
          <p:spPr>
            <a:xfrm>
              <a:off x="3274421" y="3053822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52"/>
            <p:cNvSpPr/>
            <p:nvPr/>
          </p:nvSpPr>
          <p:spPr>
            <a:xfrm>
              <a:off x="4294239" y="3078131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52"/>
            <p:cNvSpPr/>
            <p:nvPr/>
          </p:nvSpPr>
          <p:spPr>
            <a:xfrm>
              <a:off x="1370122" y="3040031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52"/>
            <p:cNvSpPr/>
            <p:nvPr/>
          </p:nvSpPr>
          <p:spPr>
            <a:xfrm>
              <a:off x="3960922" y="3116465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52"/>
            <p:cNvSpPr/>
            <p:nvPr/>
          </p:nvSpPr>
          <p:spPr>
            <a:xfrm>
              <a:off x="2965648" y="3121140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52"/>
            <p:cNvSpPr/>
            <p:nvPr/>
          </p:nvSpPr>
          <p:spPr>
            <a:xfrm>
              <a:off x="3656122" y="3032785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52"/>
            <p:cNvSpPr/>
            <p:nvPr/>
          </p:nvSpPr>
          <p:spPr>
            <a:xfrm>
              <a:off x="1870987" y="2988253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52"/>
            <p:cNvSpPr/>
            <p:nvPr/>
          </p:nvSpPr>
          <p:spPr>
            <a:xfrm>
              <a:off x="3289287" y="4959356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52"/>
            <p:cNvSpPr/>
            <p:nvPr/>
          </p:nvSpPr>
          <p:spPr>
            <a:xfrm>
              <a:off x="3427522" y="314908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52"/>
            <p:cNvSpPr/>
            <p:nvPr/>
          </p:nvSpPr>
          <p:spPr>
            <a:xfrm>
              <a:off x="4428332" y="3166926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52"/>
            <p:cNvSpPr/>
            <p:nvPr/>
          </p:nvSpPr>
          <p:spPr>
            <a:xfrm>
              <a:off x="2124409" y="3034260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52"/>
            <p:cNvSpPr/>
            <p:nvPr/>
          </p:nvSpPr>
          <p:spPr>
            <a:xfrm>
              <a:off x="3160121" y="3050374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52"/>
            <p:cNvSpPr/>
            <p:nvPr/>
          </p:nvSpPr>
          <p:spPr>
            <a:xfrm>
              <a:off x="4417655" y="3002165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52"/>
            <p:cNvSpPr/>
            <p:nvPr/>
          </p:nvSpPr>
          <p:spPr>
            <a:xfrm>
              <a:off x="1522522" y="3040265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52"/>
            <p:cNvSpPr/>
            <p:nvPr/>
          </p:nvSpPr>
          <p:spPr>
            <a:xfrm>
              <a:off x="4608622" y="3383165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52"/>
            <p:cNvSpPr/>
            <p:nvPr/>
          </p:nvSpPr>
          <p:spPr>
            <a:xfrm>
              <a:off x="4503386" y="340160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52"/>
            <p:cNvSpPr/>
            <p:nvPr/>
          </p:nvSpPr>
          <p:spPr>
            <a:xfrm>
              <a:off x="2281317" y="3088708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52"/>
            <p:cNvSpPr/>
            <p:nvPr/>
          </p:nvSpPr>
          <p:spPr>
            <a:xfrm>
              <a:off x="2624217" y="3012508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52"/>
            <p:cNvSpPr/>
            <p:nvPr/>
          </p:nvSpPr>
          <p:spPr>
            <a:xfrm>
              <a:off x="2967117" y="3177764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52"/>
            <p:cNvSpPr/>
            <p:nvPr/>
          </p:nvSpPr>
          <p:spPr>
            <a:xfrm>
              <a:off x="2509917" y="3164908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52"/>
            <p:cNvSpPr/>
            <p:nvPr/>
          </p:nvSpPr>
          <p:spPr>
            <a:xfrm>
              <a:off x="3271917" y="3064165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52"/>
            <p:cNvSpPr/>
            <p:nvPr/>
          </p:nvSpPr>
          <p:spPr>
            <a:xfrm>
              <a:off x="3652917" y="3203008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52"/>
            <p:cNvSpPr/>
            <p:nvPr/>
          </p:nvSpPr>
          <p:spPr>
            <a:xfrm>
              <a:off x="2738517" y="3139664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52"/>
            <p:cNvSpPr/>
            <p:nvPr/>
          </p:nvSpPr>
          <p:spPr>
            <a:xfrm>
              <a:off x="2473921" y="3064165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52"/>
            <p:cNvSpPr/>
            <p:nvPr/>
          </p:nvSpPr>
          <p:spPr>
            <a:xfrm>
              <a:off x="3119517" y="3012508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52"/>
            <p:cNvSpPr/>
            <p:nvPr/>
          </p:nvSpPr>
          <p:spPr>
            <a:xfrm>
              <a:off x="4186317" y="3140365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52"/>
            <p:cNvSpPr/>
            <p:nvPr/>
          </p:nvSpPr>
          <p:spPr>
            <a:xfrm>
              <a:off x="3919617" y="3026065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52"/>
            <p:cNvSpPr/>
            <p:nvPr/>
          </p:nvSpPr>
          <p:spPr>
            <a:xfrm>
              <a:off x="4939435" y="3050374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52"/>
            <p:cNvSpPr/>
            <p:nvPr/>
          </p:nvSpPr>
          <p:spPr>
            <a:xfrm>
              <a:off x="2015318" y="3012274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52"/>
            <p:cNvSpPr/>
            <p:nvPr/>
          </p:nvSpPr>
          <p:spPr>
            <a:xfrm>
              <a:off x="4606118" y="3088708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52"/>
            <p:cNvSpPr/>
            <p:nvPr/>
          </p:nvSpPr>
          <p:spPr>
            <a:xfrm>
              <a:off x="3610844" y="3093383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52"/>
            <p:cNvSpPr/>
            <p:nvPr/>
          </p:nvSpPr>
          <p:spPr>
            <a:xfrm>
              <a:off x="4301318" y="3005028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52"/>
            <p:cNvSpPr/>
            <p:nvPr/>
          </p:nvSpPr>
          <p:spPr>
            <a:xfrm>
              <a:off x="2516183" y="2960496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52"/>
            <p:cNvSpPr/>
            <p:nvPr/>
          </p:nvSpPr>
          <p:spPr>
            <a:xfrm>
              <a:off x="3341105" y="3050608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52"/>
            <p:cNvSpPr/>
            <p:nvPr/>
          </p:nvSpPr>
          <p:spPr>
            <a:xfrm>
              <a:off x="4072718" y="3121328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52"/>
            <p:cNvSpPr/>
            <p:nvPr/>
          </p:nvSpPr>
          <p:spPr>
            <a:xfrm>
              <a:off x="5073528" y="3139169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52"/>
            <p:cNvSpPr/>
            <p:nvPr/>
          </p:nvSpPr>
          <p:spPr>
            <a:xfrm>
              <a:off x="2769605" y="3006503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52"/>
            <p:cNvSpPr/>
            <p:nvPr/>
          </p:nvSpPr>
          <p:spPr>
            <a:xfrm>
              <a:off x="3805317" y="302261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52"/>
            <p:cNvSpPr/>
            <p:nvPr/>
          </p:nvSpPr>
          <p:spPr>
            <a:xfrm>
              <a:off x="5062851" y="2974408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52"/>
            <p:cNvSpPr/>
            <p:nvPr/>
          </p:nvSpPr>
          <p:spPr>
            <a:xfrm>
              <a:off x="2167718" y="3012508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52"/>
            <p:cNvSpPr/>
            <p:nvPr/>
          </p:nvSpPr>
          <p:spPr>
            <a:xfrm>
              <a:off x="5253818" y="3355408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52"/>
            <p:cNvSpPr/>
            <p:nvPr/>
          </p:nvSpPr>
          <p:spPr>
            <a:xfrm>
              <a:off x="5148582" y="3373850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52"/>
            <p:cNvSpPr/>
            <p:nvPr/>
          </p:nvSpPr>
          <p:spPr>
            <a:xfrm>
              <a:off x="1559921" y="4112131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52"/>
            <p:cNvSpPr/>
            <p:nvPr/>
          </p:nvSpPr>
          <p:spPr>
            <a:xfrm>
              <a:off x="1902821" y="4035931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52"/>
            <p:cNvSpPr/>
            <p:nvPr/>
          </p:nvSpPr>
          <p:spPr>
            <a:xfrm>
              <a:off x="2245721" y="420118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52"/>
            <p:cNvSpPr/>
            <p:nvPr/>
          </p:nvSpPr>
          <p:spPr>
            <a:xfrm>
              <a:off x="1788521" y="4188331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52"/>
            <p:cNvSpPr/>
            <p:nvPr/>
          </p:nvSpPr>
          <p:spPr>
            <a:xfrm>
              <a:off x="2550521" y="4087588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52"/>
            <p:cNvSpPr/>
            <p:nvPr/>
          </p:nvSpPr>
          <p:spPr>
            <a:xfrm>
              <a:off x="2931521" y="4226431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52"/>
            <p:cNvSpPr/>
            <p:nvPr/>
          </p:nvSpPr>
          <p:spPr>
            <a:xfrm>
              <a:off x="2017121" y="416308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52"/>
            <p:cNvSpPr/>
            <p:nvPr/>
          </p:nvSpPr>
          <p:spPr>
            <a:xfrm>
              <a:off x="1752525" y="4087588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52"/>
            <p:cNvSpPr/>
            <p:nvPr/>
          </p:nvSpPr>
          <p:spPr>
            <a:xfrm>
              <a:off x="2398121" y="4035931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52"/>
            <p:cNvSpPr/>
            <p:nvPr/>
          </p:nvSpPr>
          <p:spPr>
            <a:xfrm>
              <a:off x="3464921" y="4163788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52"/>
            <p:cNvSpPr/>
            <p:nvPr/>
          </p:nvSpPr>
          <p:spPr>
            <a:xfrm>
              <a:off x="3198221" y="4049488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52"/>
            <p:cNvSpPr/>
            <p:nvPr/>
          </p:nvSpPr>
          <p:spPr>
            <a:xfrm>
              <a:off x="4218039" y="407379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52"/>
            <p:cNvSpPr/>
            <p:nvPr/>
          </p:nvSpPr>
          <p:spPr>
            <a:xfrm>
              <a:off x="1293922" y="403569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52"/>
            <p:cNvSpPr/>
            <p:nvPr/>
          </p:nvSpPr>
          <p:spPr>
            <a:xfrm>
              <a:off x="3884722" y="4112131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52"/>
            <p:cNvSpPr/>
            <p:nvPr/>
          </p:nvSpPr>
          <p:spPr>
            <a:xfrm>
              <a:off x="2889448" y="4116806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52"/>
            <p:cNvSpPr/>
            <p:nvPr/>
          </p:nvSpPr>
          <p:spPr>
            <a:xfrm>
              <a:off x="3579922" y="4028451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52"/>
            <p:cNvSpPr/>
            <p:nvPr/>
          </p:nvSpPr>
          <p:spPr>
            <a:xfrm>
              <a:off x="1794787" y="3983919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52"/>
            <p:cNvSpPr/>
            <p:nvPr/>
          </p:nvSpPr>
          <p:spPr>
            <a:xfrm>
              <a:off x="2619709" y="4074031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52"/>
            <p:cNvSpPr/>
            <p:nvPr/>
          </p:nvSpPr>
          <p:spPr>
            <a:xfrm>
              <a:off x="3351322" y="4144751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52"/>
            <p:cNvSpPr/>
            <p:nvPr/>
          </p:nvSpPr>
          <p:spPr>
            <a:xfrm>
              <a:off x="4352132" y="4162592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52"/>
            <p:cNvSpPr/>
            <p:nvPr/>
          </p:nvSpPr>
          <p:spPr>
            <a:xfrm>
              <a:off x="2048209" y="4029926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52"/>
            <p:cNvSpPr/>
            <p:nvPr/>
          </p:nvSpPr>
          <p:spPr>
            <a:xfrm>
              <a:off x="3083921" y="4046040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52"/>
            <p:cNvSpPr/>
            <p:nvPr/>
          </p:nvSpPr>
          <p:spPr>
            <a:xfrm>
              <a:off x="4341455" y="3997831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52"/>
            <p:cNvSpPr/>
            <p:nvPr/>
          </p:nvSpPr>
          <p:spPr>
            <a:xfrm>
              <a:off x="1446322" y="4035931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52"/>
            <p:cNvSpPr/>
            <p:nvPr/>
          </p:nvSpPr>
          <p:spPr>
            <a:xfrm>
              <a:off x="4532422" y="4378831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52"/>
            <p:cNvSpPr/>
            <p:nvPr/>
          </p:nvSpPr>
          <p:spPr>
            <a:xfrm>
              <a:off x="4427186" y="4397273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52"/>
            <p:cNvSpPr/>
            <p:nvPr/>
          </p:nvSpPr>
          <p:spPr>
            <a:xfrm>
              <a:off x="3323283" y="2251123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52"/>
            <p:cNvSpPr/>
            <p:nvPr/>
          </p:nvSpPr>
          <p:spPr>
            <a:xfrm>
              <a:off x="3666183" y="2174923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52"/>
            <p:cNvSpPr/>
            <p:nvPr/>
          </p:nvSpPr>
          <p:spPr>
            <a:xfrm>
              <a:off x="4009083" y="2340179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52"/>
            <p:cNvSpPr/>
            <p:nvPr/>
          </p:nvSpPr>
          <p:spPr>
            <a:xfrm>
              <a:off x="3551883" y="2327323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52"/>
            <p:cNvSpPr/>
            <p:nvPr/>
          </p:nvSpPr>
          <p:spPr>
            <a:xfrm>
              <a:off x="4313883" y="2226580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52"/>
            <p:cNvSpPr/>
            <p:nvPr/>
          </p:nvSpPr>
          <p:spPr>
            <a:xfrm>
              <a:off x="4694883" y="2365423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52"/>
            <p:cNvSpPr/>
            <p:nvPr/>
          </p:nvSpPr>
          <p:spPr>
            <a:xfrm>
              <a:off x="3780483" y="2302079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52"/>
            <p:cNvSpPr/>
            <p:nvPr/>
          </p:nvSpPr>
          <p:spPr>
            <a:xfrm>
              <a:off x="3515887" y="2226580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52"/>
            <p:cNvSpPr/>
            <p:nvPr/>
          </p:nvSpPr>
          <p:spPr>
            <a:xfrm>
              <a:off x="4161483" y="2174923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52"/>
            <p:cNvSpPr/>
            <p:nvPr/>
          </p:nvSpPr>
          <p:spPr>
            <a:xfrm>
              <a:off x="5228283" y="2302780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52"/>
            <p:cNvSpPr/>
            <p:nvPr/>
          </p:nvSpPr>
          <p:spPr>
            <a:xfrm>
              <a:off x="4961583" y="2188480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52"/>
            <p:cNvSpPr/>
            <p:nvPr/>
          </p:nvSpPr>
          <p:spPr>
            <a:xfrm>
              <a:off x="5981401" y="2212789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52"/>
            <p:cNvSpPr/>
            <p:nvPr/>
          </p:nvSpPr>
          <p:spPr>
            <a:xfrm>
              <a:off x="3057284" y="2174689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52"/>
            <p:cNvSpPr/>
            <p:nvPr/>
          </p:nvSpPr>
          <p:spPr>
            <a:xfrm>
              <a:off x="5648084" y="2251123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52"/>
            <p:cNvSpPr/>
            <p:nvPr/>
          </p:nvSpPr>
          <p:spPr>
            <a:xfrm>
              <a:off x="4652810" y="2255798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52"/>
            <p:cNvSpPr/>
            <p:nvPr/>
          </p:nvSpPr>
          <p:spPr>
            <a:xfrm>
              <a:off x="5343284" y="2167443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52"/>
            <p:cNvSpPr/>
            <p:nvPr/>
          </p:nvSpPr>
          <p:spPr>
            <a:xfrm>
              <a:off x="3558149" y="2122911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52"/>
            <p:cNvSpPr/>
            <p:nvPr/>
          </p:nvSpPr>
          <p:spPr>
            <a:xfrm>
              <a:off x="4383071" y="2213023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52"/>
            <p:cNvSpPr/>
            <p:nvPr/>
          </p:nvSpPr>
          <p:spPr>
            <a:xfrm>
              <a:off x="5114684" y="2283743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52"/>
            <p:cNvSpPr/>
            <p:nvPr/>
          </p:nvSpPr>
          <p:spPr>
            <a:xfrm>
              <a:off x="6115494" y="2301584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52"/>
            <p:cNvSpPr/>
            <p:nvPr/>
          </p:nvSpPr>
          <p:spPr>
            <a:xfrm>
              <a:off x="3811571" y="2168918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52"/>
            <p:cNvSpPr/>
            <p:nvPr/>
          </p:nvSpPr>
          <p:spPr>
            <a:xfrm>
              <a:off x="4847283" y="2185032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52"/>
            <p:cNvSpPr/>
            <p:nvPr/>
          </p:nvSpPr>
          <p:spPr>
            <a:xfrm>
              <a:off x="6104817" y="2136823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52"/>
            <p:cNvSpPr/>
            <p:nvPr/>
          </p:nvSpPr>
          <p:spPr>
            <a:xfrm>
              <a:off x="3209684" y="2174923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52"/>
            <p:cNvSpPr/>
            <p:nvPr/>
          </p:nvSpPr>
          <p:spPr>
            <a:xfrm>
              <a:off x="6295784" y="2517823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52"/>
            <p:cNvSpPr/>
            <p:nvPr/>
          </p:nvSpPr>
          <p:spPr>
            <a:xfrm>
              <a:off x="6190548" y="2536265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52"/>
            <p:cNvSpPr/>
            <p:nvPr/>
          </p:nvSpPr>
          <p:spPr>
            <a:xfrm>
              <a:off x="2638280" y="317248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52"/>
            <p:cNvSpPr/>
            <p:nvPr/>
          </p:nvSpPr>
          <p:spPr>
            <a:xfrm>
              <a:off x="2981180" y="309628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52"/>
            <p:cNvSpPr/>
            <p:nvPr/>
          </p:nvSpPr>
          <p:spPr>
            <a:xfrm>
              <a:off x="3324080" y="3261543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52"/>
            <p:cNvSpPr/>
            <p:nvPr/>
          </p:nvSpPr>
          <p:spPr>
            <a:xfrm>
              <a:off x="2866880" y="324868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52"/>
            <p:cNvSpPr/>
            <p:nvPr/>
          </p:nvSpPr>
          <p:spPr>
            <a:xfrm>
              <a:off x="3628880" y="3147944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52"/>
            <p:cNvSpPr/>
            <p:nvPr/>
          </p:nvSpPr>
          <p:spPr>
            <a:xfrm>
              <a:off x="4009880" y="328678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52"/>
            <p:cNvSpPr/>
            <p:nvPr/>
          </p:nvSpPr>
          <p:spPr>
            <a:xfrm>
              <a:off x="3095480" y="3223443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52"/>
            <p:cNvSpPr/>
            <p:nvPr/>
          </p:nvSpPr>
          <p:spPr>
            <a:xfrm>
              <a:off x="2830884" y="3147944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52"/>
            <p:cNvSpPr/>
            <p:nvPr/>
          </p:nvSpPr>
          <p:spPr>
            <a:xfrm>
              <a:off x="3476480" y="309628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52"/>
            <p:cNvSpPr/>
            <p:nvPr/>
          </p:nvSpPr>
          <p:spPr>
            <a:xfrm>
              <a:off x="4543280" y="3224144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52"/>
            <p:cNvSpPr/>
            <p:nvPr/>
          </p:nvSpPr>
          <p:spPr>
            <a:xfrm>
              <a:off x="4276580" y="3109844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52"/>
            <p:cNvSpPr/>
            <p:nvPr/>
          </p:nvSpPr>
          <p:spPr>
            <a:xfrm>
              <a:off x="5296398" y="3134153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52"/>
            <p:cNvSpPr/>
            <p:nvPr/>
          </p:nvSpPr>
          <p:spPr>
            <a:xfrm>
              <a:off x="2372281" y="3096053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52"/>
            <p:cNvSpPr/>
            <p:nvPr/>
          </p:nvSpPr>
          <p:spPr>
            <a:xfrm>
              <a:off x="4963081" y="317248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52"/>
            <p:cNvSpPr/>
            <p:nvPr/>
          </p:nvSpPr>
          <p:spPr>
            <a:xfrm>
              <a:off x="3967807" y="3177162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52"/>
            <p:cNvSpPr/>
            <p:nvPr/>
          </p:nvSpPr>
          <p:spPr>
            <a:xfrm>
              <a:off x="4658281" y="308880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52"/>
            <p:cNvSpPr/>
            <p:nvPr/>
          </p:nvSpPr>
          <p:spPr>
            <a:xfrm>
              <a:off x="2873146" y="30442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52"/>
            <p:cNvSpPr/>
            <p:nvPr/>
          </p:nvSpPr>
          <p:spPr>
            <a:xfrm>
              <a:off x="3698068" y="3134387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52"/>
            <p:cNvSpPr/>
            <p:nvPr/>
          </p:nvSpPr>
          <p:spPr>
            <a:xfrm>
              <a:off x="3047088" y="5297316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52"/>
            <p:cNvSpPr/>
            <p:nvPr/>
          </p:nvSpPr>
          <p:spPr>
            <a:xfrm>
              <a:off x="5430491" y="3222948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52"/>
            <p:cNvSpPr/>
            <p:nvPr/>
          </p:nvSpPr>
          <p:spPr>
            <a:xfrm>
              <a:off x="3126568" y="3090282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52"/>
            <p:cNvSpPr/>
            <p:nvPr/>
          </p:nvSpPr>
          <p:spPr>
            <a:xfrm>
              <a:off x="4162280" y="3106396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52"/>
            <p:cNvSpPr/>
            <p:nvPr/>
          </p:nvSpPr>
          <p:spPr>
            <a:xfrm>
              <a:off x="5419814" y="305818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52"/>
            <p:cNvSpPr/>
            <p:nvPr/>
          </p:nvSpPr>
          <p:spPr>
            <a:xfrm>
              <a:off x="2524681" y="309628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52"/>
            <p:cNvSpPr/>
            <p:nvPr/>
          </p:nvSpPr>
          <p:spPr>
            <a:xfrm>
              <a:off x="5610781" y="343918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52"/>
            <p:cNvSpPr/>
            <p:nvPr/>
          </p:nvSpPr>
          <p:spPr>
            <a:xfrm>
              <a:off x="5505545" y="3457629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52"/>
            <p:cNvSpPr/>
            <p:nvPr/>
          </p:nvSpPr>
          <p:spPr>
            <a:xfrm>
              <a:off x="3589343" y="4074031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52"/>
            <p:cNvSpPr/>
            <p:nvPr/>
          </p:nvSpPr>
          <p:spPr>
            <a:xfrm>
              <a:off x="3932243" y="3997831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52"/>
            <p:cNvSpPr/>
            <p:nvPr/>
          </p:nvSpPr>
          <p:spPr>
            <a:xfrm>
              <a:off x="4275143" y="416308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52"/>
            <p:cNvSpPr/>
            <p:nvPr/>
          </p:nvSpPr>
          <p:spPr>
            <a:xfrm>
              <a:off x="3817943" y="4150231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52"/>
            <p:cNvSpPr/>
            <p:nvPr/>
          </p:nvSpPr>
          <p:spPr>
            <a:xfrm>
              <a:off x="4579943" y="4049488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52"/>
            <p:cNvSpPr/>
            <p:nvPr/>
          </p:nvSpPr>
          <p:spPr>
            <a:xfrm>
              <a:off x="4960943" y="4188331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52"/>
            <p:cNvSpPr/>
            <p:nvPr/>
          </p:nvSpPr>
          <p:spPr>
            <a:xfrm>
              <a:off x="4046543" y="412498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52"/>
            <p:cNvSpPr/>
            <p:nvPr/>
          </p:nvSpPr>
          <p:spPr>
            <a:xfrm>
              <a:off x="3781947" y="4049488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52"/>
            <p:cNvSpPr/>
            <p:nvPr/>
          </p:nvSpPr>
          <p:spPr>
            <a:xfrm>
              <a:off x="4427543" y="3997831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52"/>
            <p:cNvSpPr/>
            <p:nvPr/>
          </p:nvSpPr>
          <p:spPr>
            <a:xfrm>
              <a:off x="5494343" y="4125688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52"/>
            <p:cNvSpPr/>
            <p:nvPr/>
          </p:nvSpPr>
          <p:spPr>
            <a:xfrm>
              <a:off x="5227643" y="4011388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52"/>
            <p:cNvSpPr/>
            <p:nvPr/>
          </p:nvSpPr>
          <p:spPr>
            <a:xfrm>
              <a:off x="6247461" y="403569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52"/>
            <p:cNvSpPr/>
            <p:nvPr/>
          </p:nvSpPr>
          <p:spPr>
            <a:xfrm>
              <a:off x="3323344" y="399759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52"/>
            <p:cNvSpPr/>
            <p:nvPr/>
          </p:nvSpPr>
          <p:spPr>
            <a:xfrm>
              <a:off x="5914144" y="4074031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52"/>
            <p:cNvSpPr/>
            <p:nvPr/>
          </p:nvSpPr>
          <p:spPr>
            <a:xfrm>
              <a:off x="4918870" y="4078706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52"/>
            <p:cNvSpPr/>
            <p:nvPr/>
          </p:nvSpPr>
          <p:spPr>
            <a:xfrm>
              <a:off x="5609344" y="3990351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52"/>
            <p:cNvSpPr/>
            <p:nvPr/>
          </p:nvSpPr>
          <p:spPr>
            <a:xfrm>
              <a:off x="3824209" y="3945819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52"/>
            <p:cNvSpPr/>
            <p:nvPr/>
          </p:nvSpPr>
          <p:spPr>
            <a:xfrm>
              <a:off x="4649131" y="4035931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52"/>
            <p:cNvSpPr/>
            <p:nvPr/>
          </p:nvSpPr>
          <p:spPr>
            <a:xfrm>
              <a:off x="5380744" y="4106651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52"/>
            <p:cNvSpPr/>
            <p:nvPr/>
          </p:nvSpPr>
          <p:spPr>
            <a:xfrm>
              <a:off x="6381554" y="4124492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52"/>
            <p:cNvSpPr/>
            <p:nvPr/>
          </p:nvSpPr>
          <p:spPr>
            <a:xfrm>
              <a:off x="4077631" y="3991826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52"/>
            <p:cNvSpPr/>
            <p:nvPr/>
          </p:nvSpPr>
          <p:spPr>
            <a:xfrm>
              <a:off x="5113343" y="4007940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52"/>
            <p:cNvSpPr/>
            <p:nvPr/>
          </p:nvSpPr>
          <p:spPr>
            <a:xfrm>
              <a:off x="6370877" y="3959731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52"/>
            <p:cNvSpPr/>
            <p:nvPr/>
          </p:nvSpPr>
          <p:spPr>
            <a:xfrm>
              <a:off x="3475744" y="3997831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52"/>
            <p:cNvSpPr/>
            <p:nvPr/>
          </p:nvSpPr>
          <p:spPr>
            <a:xfrm>
              <a:off x="6561844" y="4340731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52"/>
            <p:cNvSpPr/>
            <p:nvPr/>
          </p:nvSpPr>
          <p:spPr>
            <a:xfrm>
              <a:off x="6456608" y="4359173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52"/>
            <p:cNvSpPr/>
            <p:nvPr/>
          </p:nvSpPr>
          <p:spPr>
            <a:xfrm>
              <a:off x="3178101" y="5715000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52"/>
            <p:cNvSpPr/>
            <p:nvPr/>
          </p:nvSpPr>
          <p:spPr>
            <a:xfrm>
              <a:off x="3648087" y="5026096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52"/>
            <p:cNvSpPr/>
            <p:nvPr/>
          </p:nvSpPr>
          <p:spPr>
            <a:xfrm>
              <a:off x="3626179" y="5413739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52"/>
            <p:cNvSpPr/>
            <p:nvPr/>
          </p:nvSpPr>
          <p:spPr>
            <a:xfrm>
              <a:off x="4223222" y="492850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52"/>
            <p:cNvSpPr/>
            <p:nvPr/>
          </p:nvSpPr>
          <p:spPr>
            <a:xfrm>
              <a:off x="3305859" y="5260013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52"/>
            <p:cNvSpPr/>
            <p:nvPr/>
          </p:nvSpPr>
          <p:spPr>
            <a:xfrm>
              <a:off x="4016301" y="5206850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52"/>
            <p:cNvSpPr/>
            <p:nvPr/>
          </p:nvSpPr>
          <p:spPr>
            <a:xfrm>
              <a:off x="3973728" y="489040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52"/>
            <p:cNvSpPr/>
            <p:nvPr/>
          </p:nvSpPr>
          <p:spPr>
            <a:xfrm>
              <a:off x="3260140" y="5683988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52"/>
            <p:cNvSpPr/>
            <p:nvPr/>
          </p:nvSpPr>
          <p:spPr>
            <a:xfrm>
              <a:off x="3815804" y="481078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52"/>
            <p:cNvSpPr/>
            <p:nvPr/>
          </p:nvSpPr>
          <p:spPr>
            <a:xfrm>
              <a:off x="4097723" y="5113429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52"/>
            <p:cNvSpPr/>
            <p:nvPr/>
          </p:nvSpPr>
          <p:spPr>
            <a:xfrm>
              <a:off x="4249822" y="481420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52"/>
            <p:cNvSpPr/>
            <p:nvPr/>
          </p:nvSpPr>
          <p:spPr>
            <a:xfrm>
              <a:off x="3628837" y="5283490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52"/>
            <p:cNvSpPr/>
            <p:nvPr/>
          </p:nvSpPr>
          <p:spPr>
            <a:xfrm>
              <a:off x="4041537" y="496318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52"/>
            <p:cNvSpPr/>
            <p:nvPr/>
          </p:nvSpPr>
          <p:spPr>
            <a:xfrm>
              <a:off x="3281405" y="5556838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52"/>
            <p:cNvSpPr/>
            <p:nvPr/>
          </p:nvSpPr>
          <p:spPr>
            <a:xfrm>
              <a:off x="2750407" y="5594938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52"/>
            <p:cNvSpPr/>
            <p:nvPr/>
          </p:nvSpPr>
          <p:spPr>
            <a:xfrm>
              <a:off x="3467892" y="5552464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52"/>
            <p:cNvSpPr/>
            <p:nvPr/>
          </p:nvSpPr>
          <p:spPr>
            <a:xfrm>
              <a:off x="3852905" y="5013246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52"/>
            <p:cNvSpPr/>
            <p:nvPr/>
          </p:nvSpPr>
          <p:spPr>
            <a:xfrm>
              <a:off x="2506610" y="5607464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52"/>
            <p:cNvSpPr/>
            <p:nvPr/>
          </p:nvSpPr>
          <p:spPr>
            <a:xfrm>
              <a:off x="2978974" y="591568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52"/>
            <p:cNvSpPr/>
            <p:nvPr/>
          </p:nvSpPr>
          <p:spPr>
            <a:xfrm>
              <a:off x="3702379" y="5078813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52"/>
            <p:cNvSpPr/>
            <p:nvPr/>
          </p:nvSpPr>
          <p:spPr>
            <a:xfrm>
              <a:off x="3497245" y="5462091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52"/>
            <p:cNvSpPr/>
            <p:nvPr/>
          </p:nvSpPr>
          <p:spPr>
            <a:xfrm>
              <a:off x="3967231" y="477318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52"/>
            <p:cNvSpPr/>
            <p:nvPr/>
          </p:nvSpPr>
          <p:spPr>
            <a:xfrm>
              <a:off x="3945323" y="5160830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52"/>
            <p:cNvSpPr/>
            <p:nvPr/>
          </p:nvSpPr>
          <p:spPr>
            <a:xfrm>
              <a:off x="3625003" y="5007104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52"/>
            <p:cNvSpPr/>
            <p:nvPr/>
          </p:nvSpPr>
          <p:spPr>
            <a:xfrm>
              <a:off x="4164726" y="4995461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52"/>
            <p:cNvSpPr/>
            <p:nvPr/>
          </p:nvSpPr>
          <p:spPr>
            <a:xfrm>
              <a:off x="3579284" y="5431079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52"/>
            <p:cNvSpPr/>
            <p:nvPr/>
          </p:nvSpPr>
          <p:spPr>
            <a:xfrm>
              <a:off x="4458025" y="5010524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52"/>
            <p:cNvSpPr/>
            <p:nvPr/>
          </p:nvSpPr>
          <p:spPr>
            <a:xfrm>
              <a:off x="3947981" y="5030581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52"/>
            <p:cNvSpPr/>
            <p:nvPr/>
          </p:nvSpPr>
          <p:spPr>
            <a:xfrm>
              <a:off x="4189962" y="4751798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52"/>
            <p:cNvSpPr/>
            <p:nvPr/>
          </p:nvSpPr>
          <p:spPr>
            <a:xfrm>
              <a:off x="3600549" y="5303929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52"/>
            <p:cNvSpPr/>
            <p:nvPr/>
          </p:nvSpPr>
          <p:spPr>
            <a:xfrm>
              <a:off x="3752949" y="5456329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52"/>
            <p:cNvSpPr/>
            <p:nvPr/>
          </p:nvSpPr>
          <p:spPr>
            <a:xfrm>
              <a:off x="4021523" y="4557878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52"/>
            <p:cNvSpPr/>
            <p:nvPr/>
          </p:nvSpPr>
          <p:spPr>
            <a:xfrm>
              <a:off x="3298118" y="5662778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52"/>
            <p:cNvSpPr/>
            <p:nvPr/>
          </p:nvSpPr>
          <p:spPr>
            <a:xfrm>
              <a:off x="4021523" y="4825904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52"/>
            <p:cNvSpPr/>
            <p:nvPr/>
          </p:nvSpPr>
          <p:spPr>
            <a:xfrm>
              <a:off x="4062681" y="4878057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52"/>
            <p:cNvSpPr/>
            <p:nvPr/>
          </p:nvSpPr>
          <p:spPr>
            <a:xfrm>
              <a:off x="3802883" y="5306087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52"/>
            <p:cNvSpPr/>
            <p:nvPr/>
          </p:nvSpPr>
          <p:spPr>
            <a:xfrm>
              <a:off x="2586117" y="5659460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52"/>
            <p:cNvSpPr/>
            <p:nvPr/>
          </p:nvSpPr>
          <p:spPr>
            <a:xfrm>
              <a:off x="3193256" y="5063153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52"/>
            <p:cNvSpPr/>
            <p:nvPr/>
          </p:nvSpPr>
          <p:spPr>
            <a:xfrm>
              <a:off x="3171348" y="5450796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52"/>
            <p:cNvSpPr/>
            <p:nvPr/>
          </p:nvSpPr>
          <p:spPr>
            <a:xfrm>
              <a:off x="3939110" y="4924044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52"/>
            <p:cNvSpPr/>
            <p:nvPr/>
          </p:nvSpPr>
          <p:spPr>
            <a:xfrm>
              <a:off x="2851028" y="5297070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52"/>
            <p:cNvSpPr/>
            <p:nvPr/>
          </p:nvSpPr>
          <p:spPr>
            <a:xfrm>
              <a:off x="3561470" y="524390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52"/>
            <p:cNvSpPr/>
            <p:nvPr/>
          </p:nvSpPr>
          <p:spPr>
            <a:xfrm>
              <a:off x="3689616" y="4885944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52"/>
            <p:cNvSpPr/>
            <p:nvPr/>
          </p:nvSpPr>
          <p:spPr>
            <a:xfrm>
              <a:off x="2805309" y="5721045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52"/>
            <p:cNvSpPr/>
            <p:nvPr/>
          </p:nvSpPr>
          <p:spPr>
            <a:xfrm>
              <a:off x="3360973" y="4847844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52"/>
            <p:cNvSpPr/>
            <p:nvPr/>
          </p:nvSpPr>
          <p:spPr>
            <a:xfrm>
              <a:off x="3854769" y="5258970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52"/>
            <p:cNvSpPr/>
            <p:nvPr/>
          </p:nvSpPr>
          <p:spPr>
            <a:xfrm>
              <a:off x="4750590" y="4902205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52"/>
            <p:cNvSpPr/>
            <p:nvPr/>
          </p:nvSpPr>
          <p:spPr>
            <a:xfrm>
              <a:off x="3174006" y="532054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52"/>
            <p:cNvSpPr/>
            <p:nvPr/>
          </p:nvSpPr>
          <p:spPr>
            <a:xfrm>
              <a:off x="3586706" y="5000244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52"/>
            <p:cNvSpPr/>
            <p:nvPr/>
          </p:nvSpPr>
          <p:spPr>
            <a:xfrm>
              <a:off x="2826574" y="5593895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52"/>
            <p:cNvSpPr/>
            <p:nvPr/>
          </p:nvSpPr>
          <p:spPr>
            <a:xfrm>
              <a:off x="2295576" y="5631995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52"/>
            <p:cNvSpPr/>
            <p:nvPr/>
          </p:nvSpPr>
          <p:spPr>
            <a:xfrm>
              <a:off x="2938330" y="5595040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52"/>
            <p:cNvSpPr/>
            <p:nvPr/>
          </p:nvSpPr>
          <p:spPr>
            <a:xfrm>
              <a:off x="3398074" y="5050303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52"/>
            <p:cNvSpPr/>
            <p:nvPr/>
          </p:nvSpPr>
          <p:spPr>
            <a:xfrm>
              <a:off x="2481212" y="5814521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52"/>
            <p:cNvSpPr/>
            <p:nvPr/>
          </p:nvSpPr>
          <p:spPr>
            <a:xfrm>
              <a:off x="2524143" y="5952744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52"/>
            <p:cNvSpPr/>
            <p:nvPr/>
          </p:nvSpPr>
          <p:spPr>
            <a:xfrm>
              <a:off x="3247548" y="5115870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52"/>
            <p:cNvSpPr/>
            <p:nvPr/>
          </p:nvSpPr>
          <p:spPr>
            <a:xfrm>
              <a:off x="3042414" y="5499148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52"/>
            <p:cNvSpPr/>
            <p:nvPr/>
          </p:nvSpPr>
          <p:spPr>
            <a:xfrm>
              <a:off x="3512400" y="4810244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52"/>
            <p:cNvSpPr/>
            <p:nvPr/>
          </p:nvSpPr>
          <p:spPr>
            <a:xfrm>
              <a:off x="3490492" y="519788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52"/>
            <p:cNvSpPr/>
            <p:nvPr/>
          </p:nvSpPr>
          <p:spPr>
            <a:xfrm>
              <a:off x="3170172" y="5044161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52"/>
            <p:cNvSpPr/>
            <p:nvPr/>
          </p:nvSpPr>
          <p:spPr>
            <a:xfrm>
              <a:off x="3880614" y="4990998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52"/>
            <p:cNvSpPr/>
            <p:nvPr/>
          </p:nvSpPr>
          <p:spPr>
            <a:xfrm>
              <a:off x="3124453" y="5468136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52"/>
            <p:cNvSpPr/>
            <p:nvPr/>
          </p:nvSpPr>
          <p:spPr>
            <a:xfrm>
              <a:off x="3696307" y="5817039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52"/>
            <p:cNvSpPr/>
            <p:nvPr/>
          </p:nvSpPr>
          <p:spPr>
            <a:xfrm>
              <a:off x="3493150" y="5067638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52"/>
            <p:cNvSpPr/>
            <p:nvPr/>
          </p:nvSpPr>
          <p:spPr>
            <a:xfrm>
              <a:off x="3578172" y="5149498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52"/>
            <p:cNvSpPr/>
            <p:nvPr/>
          </p:nvSpPr>
          <p:spPr>
            <a:xfrm>
              <a:off x="3069518" y="5314606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52"/>
            <p:cNvSpPr/>
            <p:nvPr/>
          </p:nvSpPr>
          <p:spPr>
            <a:xfrm>
              <a:off x="3298118" y="5493386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52"/>
            <p:cNvSpPr/>
            <p:nvPr/>
          </p:nvSpPr>
          <p:spPr>
            <a:xfrm>
              <a:off x="3717218" y="4797394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52"/>
            <p:cNvSpPr/>
            <p:nvPr/>
          </p:nvSpPr>
          <p:spPr>
            <a:xfrm>
              <a:off x="2980129" y="5501889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52"/>
            <p:cNvSpPr/>
            <p:nvPr/>
          </p:nvSpPr>
          <p:spPr>
            <a:xfrm>
              <a:off x="3566692" y="4862961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52"/>
            <p:cNvSpPr/>
            <p:nvPr/>
          </p:nvSpPr>
          <p:spPr>
            <a:xfrm>
              <a:off x="3778569" y="4873594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52"/>
            <p:cNvSpPr/>
            <p:nvPr/>
          </p:nvSpPr>
          <p:spPr>
            <a:xfrm>
              <a:off x="3348052" y="5343144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52"/>
            <p:cNvSpPr/>
            <p:nvPr/>
          </p:nvSpPr>
          <p:spPr>
            <a:xfrm>
              <a:off x="3972109" y="5697560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52"/>
            <p:cNvSpPr/>
            <p:nvPr/>
          </p:nvSpPr>
          <p:spPr>
            <a:xfrm>
              <a:off x="4633894" y="5110815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52"/>
            <p:cNvSpPr/>
            <p:nvPr/>
          </p:nvSpPr>
          <p:spPr>
            <a:xfrm>
              <a:off x="4611986" y="5498458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52"/>
            <p:cNvSpPr/>
            <p:nvPr/>
          </p:nvSpPr>
          <p:spPr>
            <a:xfrm>
              <a:off x="5379748" y="4971706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52"/>
            <p:cNvSpPr/>
            <p:nvPr/>
          </p:nvSpPr>
          <p:spPr>
            <a:xfrm>
              <a:off x="4291666" y="5344732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52"/>
            <p:cNvSpPr/>
            <p:nvPr/>
          </p:nvSpPr>
          <p:spPr>
            <a:xfrm>
              <a:off x="5118317" y="5353029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52"/>
            <p:cNvSpPr/>
            <p:nvPr/>
          </p:nvSpPr>
          <p:spPr>
            <a:xfrm>
              <a:off x="5130254" y="4933606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52"/>
            <p:cNvSpPr/>
            <p:nvPr/>
          </p:nvSpPr>
          <p:spPr>
            <a:xfrm>
              <a:off x="4245947" y="576870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52"/>
            <p:cNvSpPr/>
            <p:nvPr/>
          </p:nvSpPr>
          <p:spPr>
            <a:xfrm>
              <a:off x="4801611" y="4895506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52"/>
            <p:cNvSpPr/>
            <p:nvPr/>
          </p:nvSpPr>
          <p:spPr>
            <a:xfrm>
              <a:off x="5295407" y="5306632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52"/>
            <p:cNvSpPr/>
            <p:nvPr/>
          </p:nvSpPr>
          <p:spPr>
            <a:xfrm>
              <a:off x="5406348" y="4857406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52"/>
            <p:cNvSpPr/>
            <p:nvPr/>
          </p:nvSpPr>
          <p:spPr>
            <a:xfrm>
              <a:off x="4614644" y="5368209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52"/>
            <p:cNvSpPr/>
            <p:nvPr/>
          </p:nvSpPr>
          <p:spPr>
            <a:xfrm>
              <a:off x="5027344" y="5047906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52"/>
            <p:cNvSpPr/>
            <p:nvPr/>
          </p:nvSpPr>
          <p:spPr>
            <a:xfrm>
              <a:off x="4041910" y="5368524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52"/>
            <p:cNvSpPr/>
            <p:nvPr/>
          </p:nvSpPr>
          <p:spPr>
            <a:xfrm>
              <a:off x="3906933" y="563813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52"/>
            <p:cNvSpPr/>
            <p:nvPr/>
          </p:nvSpPr>
          <p:spPr>
            <a:xfrm>
              <a:off x="4357720" y="5574658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52"/>
            <p:cNvSpPr/>
            <p:nvPr/>
          </p:nvSpPr>
          <p:spPr>
            <a:xfrm>
              <a:off x="4838712" y="5097965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52"/>
            <p:cNvSpPr/>
            <p:nvPr/>
          </p:nvSpPr>
          <p:spPr>
            <a:xfrm>
              <a:off x="4044612" y="5597315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52"/>
            <p:cNvSpPr/>
            <p:nvPr/>
          </p:nvSpPr>
          <p:spPr>
            <a:xfrm>
              <a:off x="4073519" y="5822495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52"/>
            <p:cNvSpPr/>
            <p:nvPr/>
          </p:nvSpPr>
          <p:spPr>
            <a:xfrm>
              <a:off x="4688186" y="5163532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52"/>
            <p:cNvSpPr/>
            <p:nvPr/>
          </p:nvSpPr>
          <p:spPr>
            <a:xfrm>
              <a:off x="4483052" y="5546810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52"/>
            <p:cNvSpPr/>
            <p:nvPr/>
          </p:nvSpPr>
          <p:spPr>
            <a:xfrm>
              <a:off x="4953038" y="4857906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52"/>
            <p:cNvSpPr/>
            <p:nvPr/>
          </p:nvSpPr>
          <p:spPr>
            <a:xfrm>
              <a:off x="4931130" y="5245549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52"/>
            <p:cNvSpPr/>
            <p:nvPr/>
          </p:nvSpPr>
          <p:spPr>
            <a:xfrm>
              <a:off x="5053778" y="450700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52"/>
            <p:cNvSpPr/>
            <p:nvPr/>
          </p:nvSpPr>
          <p:spPr>
            <a:xfrm>
              <a:off x="5249997" y="515484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52"/>
            <p:cNvSpPr/>
            <p:nvPr/>
          </p:nvSpPr>
          <p:spPr>
            <a:xfrm>
              <a:off x="4565091" y="5515798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52"/>
            <p:cNvSpPr/>
            <p:nvPr/>
          </p:nvSpPr>
          <p:spPr>
            <a:xfrm>
              <a:off x="5614551" y="5053723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52"/>
            <p:cNvSpPr/>
            <p:nvPr/>
          </p:nvSpPr>
          <p:spPr>
            <a:xfrm>
              <a:off x="4933788" y="5115300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52"/>
            <p:cNvSpPr/>
            <p:nvPr/>
          </p:nvSpPr>
          <p:spPr>
            <a:xfrm>
              <a:off x="5346488" y="479499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52"/>
            <p:cNvSpPr/>
            <p:nvPr/>
          </p:nvSpPr>
          <p:spPr>
            <a:xfrm>
              <a:off x="4586356" y="5388648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52"/>
            <p:cNvSpPr/>
            <p:nvPr/>
          </p:nvSpPr>
          <p:spPr>
            <a:xfrm>
              <a:off x="4820453" y="5675857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52"/>
            <p:cNvSpPr/>
            <p:nvPr/>
          </p:nvSpPr>
          <p:spPr>
            <a:xfrm>
              <a:off x="5157856" y="4845056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52"/>
            <p:cNvSpPr/>
            <p:nvPr/>
          </p:nvSpPr>
          <p:spPr>
            <a:xfrm>
              <a:off x="4625038" y="5773760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52"/>
            <p:cNvSpPr/>
            <p:nvPr/>
          </p:nvSpPr>
          <p:spPr>
            <a:xfrm>
              <a:off x="5007330" y="4910623"/>
              <a:ext cx="76200" cy="76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52"/>
            <p:cNvSpPr/>
            <p:nvPr/>
          </p:nvSpPr>
          <p:spPr>
            <a:xfrm>
              <a:off x="5219207" y="4921256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52"/>
            <p:cNvSpPr/>
            <p:nvPr/>
          </p:nvSpPr>
          <p:spPr>
            <a:xfrm>
              <a:off x="4788690" y="5390806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1" name="Google Shape;801;p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53"/>
          <p:cNvSpPr txBox="1"/>
          <p:nvPr>
            <p:ph type="title"/>
          </p:nvPr>
        </p:nvSpPr>
        <p:spPr>
          <a:xfrm>
            <a:off x="457200" y="129942"/>
            <a:ext cx="8229600" cy="7652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/>
              <a:t>Beware of </a:t>
            </a: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"/>
              <a:t>c</a:t>
            </a: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luster </a:t>
            </a:r>
            <a:r>
              <a:rPr lang="en"/>
              <a:t>b</a:t>
            </a: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ias”!</a:t>
            </a:r>
            <a:endParaRPr/>
          </a:p>
        </p:txBody>
      </p:sp>
      <p:sp>
        <p:nvSpPr>
          <p:cNvPr id="807" name="Google Shape;807;p53"/>
          <p:cNvSpPr txBox="1"/>
          <p:nvPr>
            <p:ph idx="1" type="body"/>
          </p:nvPr>
        </p:nvSpPr>
        <p:spPr>
          <a:xfrm>
            <a:off x="457200" y="1028700"/>
            <a:ext cx="8229600" cy="3829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Human beings conceptualize the world through categories represented as </a:t>
            </a:r>
            <a:r>
              <a:rPr b="0" i="0" lang="en" sz="2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exemplars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400"/>
              <a:t>or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prototypes</a:t>
            </a:r>
            <a:endParaRPr/>
          </a:p>
          <a:p>
            <a:pPr indent="-1905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tend to see cluster structure whether it is there or not.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 well for dogs, but… </a:t>
            </a:r>
            <a:endParaRPr/>
          </a:p>
        </p:txBody>
      </p:sp>
      <p:pic>
        <p:nvPicPr>
          <p:cNvPr id="808" name="Google Shape;808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9200" y="2125125"/>
            <a:ext cx="2086500" cy="12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66571" y="2134030"/>
            <a:ext cx="2331000" cy="12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56899" y="2134030"/>
            <a:ext cx="1668900" cy="15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54"/>
          <p:cNvSpPr txBox="1"/>
          <p:nvPr>
            <p:ph type="title"/>
          </p:nvPr>
        </p:nvSpPr>
        <p:spPr>
          <a:xfrm>
            <a:off x="457200" y="0"/>
            <a:ext cx="8229600" cy="7652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 </a:t>
            </a:r>
            <a:r>
              <a:rPr lang="en"/>
              <a:t>b</a:t>
            </a: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ias</a:t>
            </a:r>
            <a:endParaRPr/>
          </a:p>
        </p:txBody>
      </p:sp>
      <p:pic>
        <p:nvPicPr>
          <p:cNvPr id="817" name="Google Shape;81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400" y="815844"/>
            <a:ext cx="5943600" cy="4048365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55"/>
          <p:cNvSpPr txBox="1"/>
          <p:nvPr>
            <p:ph type="title"/>
          </p:nvPr>
        </p:nvSpPr>
        <p:spPr>
          <a:xfrm>
            <a:off x="457200" y="129942"/>
            <a:ext cx="8229600" cy="7652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 </a:t>
            </a:r>
            <a:r>
              <a:rPr lang="en"/>
              <a:t>b</a:t>
            </a: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ias</a:t>
            </a:r>
            <a:endParaRPr/>
          </a:p>
        </p:txBody>
      </p:sp>
      <p:sp>
        <p:nvSpPr>
          <p:cNvPr id="824" name="Google Shape;824;p55"/>
          <p:cNvSpPr txBox="1"/>
          <p:nvPr>
            <p:ph idx="1" type="body"/>
          </p:nvPr>
        </p:nvSpPr>
        <p:spPr>
          <a:xfrm>
            <a:off x="457200" y="1028700"/>
            <a:ext cx="8229600" cy="3829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</a:pPr>
            <a:r>
              <a:rPr b="1" i="0" lang="en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Clustering is used more than it should be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because people assume an underlying domain has discrete classes in it</a:t>
            </a:r>
            <a:endParaRPr sz="2400"/>
          </a:p>
          <a:p>
            <a:pPr indent="-260350" lvl="1" marL="742950" marR="0" rtl="0" algn="l">
              <a:spcBef>
                <a:spcPts val="56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/>
              <a:t>Especially true for 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characteristics of people, e.g., Myers-Briggs personality types like “</a:t>
            </a:r>
            <a:r>
              <a:rPr b="0" i="0" lang="en" sz="2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ENTP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  <a:endParaRPr sz="2400"/>
          </a:p>
          <a:p>
            <a:pPr indent="-3175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reality the underlying data is </a:t>
            </a:r>
            <a:r>
              <a:rPr lang="en" sz="2400"/>
              <a:t>often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continuous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2400"/>
          </a:p>
          <a:p>
            <a:pPr indent="-3175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" sz="2400"/>
              <a:t>In such cases, c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ontinuous models (e.g., matrix factorization, “soft” clustering) tend to do better</a:t>
            </a:r>
            <a:r>
              <a:rPr lang="en" sz="2400"/>
              <a:t> (cf. next slide)</a:t>
            </a:r>
            <a:endParaRPr sz="2400"/>
          </a:p>
        </p:txBody>
      </p:sp>
      <p:sp>
        <p:nvSpPr>
          <p:cNvPr id="825" name="Google Shape;825;p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56"/>
          <p:cNvSpPr txBox="1"/>
          <p:nvPr/>
        </p:nvSpPr>
        <p:spPr>
          <a:xfrm>
            <a:off x="457200" y="3877152"/>
            <a:ext cx="82296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Central portion: m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ore of a continuum than discrete clusters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methods (e.g., dimensionality reduction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may 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 more appropriate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than discrete clustering models</a:t>
            </a:r>
            <a:endParaRPr/>
          </a:p>
        </p:txBody>
      </p:sp>
      <p:sp>
        <p:nvSpPr>
          <p:cNvPr id="831" name="Google Shape;831;p56"/>
          <p:cNvSpPr txBox="1"/>
          <p:nvPr>
            <p:ph type="title"/>
          </p:nvPr>
        </p:nvSpPr>
        <p:spPr>
          <a:xfrm>
            <a:off x="457200" y="72190"/>
            <a:ext cx="82296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Netflix</a:t>
            </a:r>
            <a:endParaRPr/>
          </a:p>
        </p:txBody>
      </p:sp>
      <p:pic>
        <p:nvPicPr>
          <p:cNvPr id="832" name="Google Shape;832;p5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1843" y="726791"/>
            <a:ext cx="5284200" cy="308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57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Terminology</a:t>
            </a:r>
            <a:endParaRPr/>
          </a:p>
        </p:txBody>
      </p:sp>
      <p:sp>
        <p:nvSpPr>
          <p:cNvPr id="839" name="Google Shape;839;p57"/>
          <p:cNvSpPr txBox="1"/>
          <p:nvPr>
            <p:ph idx="1" type="body"/>
          </p:nvPr>
        </p:nvSpPr>
        <p:spPr>
          <a:xfrm>
            <a:off x="222327" y="1085850"/>
            <a:ext cx="82296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•"/>
            </a:pPr>
            <a:r>
              <a:rPr b="1" i="0" lang="en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Hierarchical clustering: </a:t>
            </a: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clusters form a </a:t>
            </a:r>
            <a:r>
              <a:rPr lang="en" sz="2800"/>
              <a:t>tree-shaped </a:t>
            </a: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hierarchy. Can be computed bottom-up or top-down.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•"/>
            </a:pPr>
            <a:r>
              <a:rPr b="1" i="0" lang="en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Flat clustering: </a:t>
            </a: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inter-cluster structure</a:t>
            </a:r>
            <a:endParaRPr/>
          </a:p>
          <a:p>
            <a:pPr indent="-1651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BF9000"/>
              </a:buClr>
              <a:buSzPts val="2800"/>
              <a:buFont typeface="Arial"/>
              <a:buChar char="•"/>
            </a:pPr>
            <a:r>
              <a:rPr b="1" i="0" lang="en" sz="2800" u="none" cap="none" strike="noStrike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Hard clustering:</a:t>
            </a:r>
            <a:r>
              <a:rPr b="1" i="0" lang="en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items assigned to a unique cluster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BF9000"/>
              </a:buClr>
              <a:buSzPts val="2800"/>
              <a:buFont typeface="Arial"/>
              <a:buChar char="•"/>
            </a:pPr>
            <a:r>
              <a:rPr b="1" i="0" lang="en" sz="2800" u="none" cap="none" strike="noStrike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Soft clustering:</a:t>
            </a:r>
            <a:r>
              <a:rPr b="1" i="0" lang="en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 membership is a </a:t>
            </a:r>
            <a:r>
              <a:rPr lang="en" sz="2800"/>
              <a:t>probability distribution over all clusters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http://www.ima.umn.edu/~iwen/REU/2Ddata.jpg" id="841" name="Google Shape;84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6975" y="2082478"/>
            <a:ext cx="1281600" cy="7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4575" y="161675"/>
            <a:ext cx="758125" cy="194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58"/>
          <p:cNvSpPr txBox="1"/>
          <p:nvPr>
            <p:ph type="title"/>
          </p:nvPr>
        </p:nvSpPr>
        <p:spPr>
          <a:xfrm>
            <a:off x="303300" y="308681"/>
            <a:ext cx="85206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Font typeface="Calibri"/>
              <a:buNone/>
            </a:pPr>
            <a:r>
              <a:rPr b="0" i="0" lang="en" sz="4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Clustering is a hard problem!</a:t>
            </a:r>
            <a:endParaRPr b="0" i="0" sz="4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tagc.univ-mrs.fr/tagc/images/dputhier/tb2.jpg" id="848" name="Google Shape;848;p58"/>
          <p:cNvPicPr preferRelativeResize="0"/>
          <p:nvPr/>
        </p:nvPicPr>
        <p:blipFill rotWithShape="1">
          <a:blip r:embed="rId3">
            <a:alphaModFix/>
          </a:blip>
          <a:srcRect b="0" l="4567" r="3899" t="0"/>
          <a:stretch/>
        </p:blipFill>
        <p:spPr>
          <a:xfrm rot="-5400000">
            <a:off x="2474700" y="-245701"/>
            <a:ext cx="4171800" cy="63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5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59"/>
          <p:cNvSpPr txBox="1"/>
          <p:nvPr>
            <p:ph type="title"/>
          </p:nvPr>
        </p:nvSpPr>
        <p:spPr>
          <a:xfrm>
            <a:off x="457200" y="154484"/>
            <a:ext cx="8229600" cy="642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Font typeface="Calibri"/>
              <a:buNone/>
            </a:pPr>
            <a:r>
              <a:rPr i="0" lang="en" sz="4500" u="none" cap="none" strike="noStrike"/>
              <a:t>Why is it hard?</a:t>
            </a:r>
            <a:endParaRPr i="0" sz="4500" u="none" cap="none" strike="noStrike"/>
          </a:p>
        </p:txBody>
      </p:sp>
      <p:sp>
        <p:nvSpPr>
          <p:cNvPr id="855" name="Google Shape;855;p59"/>
          <p:cNvSpPr txBox="1"/>
          <p:nvPr>
            <p:ph idx="1" type="body"/>
          </p:nvPr>
        </p:nvSpPr>
        <p:spPr>
          <a:xfrm>
            <a:off x="457200" y="994032"/>
            <a:ext cx="8229600" cy="39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314452" lvl="0" marL="438912" marR="0" rtl="0" algn="l"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◼"/>
            </a:pP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Clustering in </a:t>
            </a:r>
            <a:r>
              <a:rPr lang="en" sz="2400"/>
              <a:t>2</a:t>
            </a: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 dimensions looks easy</a:t>
            </a:r>
            <a:endParaRPr b="0" i="0" sz="24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-314452" lvl="0" marL="438912" marR="0" rtl="0" algn="l"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◼"/>
            </a:pP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Clustering small amounts of data looks easy</a:t>
            </a:r>
            <a:endParaRPr b="0" i="0" sz="24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-314452" lvl="0" marL="438912" marR="0" rtl="0" algn="l"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◼"/>
            </a:pPr>
            <a:r>
              <a:rPr lang="en" sz="2400"/>
              <a:t>And in these special cases, it actually is often easy, but...</a:t>
            </a:r>
            <a:endParaRPr sz="2400"/>
          </a:p>
          <a:p>
            <a:pPr indent="-162052" lvl="0" marL="438912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t/>
            </a:r>
            <a:endParaRPr b="0" i="0" sz="24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-314452" lvl="0" marL="438912" marR="0" rtl="0" algn="l"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◼"/>
            </a:pPr>
            <a:r>
              <a:rPr lang="en" sz="2400"/>
              <a:t>… m</a:t>
            </a: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any applications involve not 2, but </a:t>
            </a:r>
            <a:r>
              <a:rPr lang="en" sz="2400"/>
              <a:t>hundreds or thousands of</a:t>
            </a: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 dimensions</a:t>
            </a:r>
            <a:r>
              <a:rPr lang="en" sz="2400"/>
              <a:t> (</a:t>
            </a:r>
            <a:r>
              <a:rPr lang="en" sz="2400">
                <a:solidFill>
                  <a:schemeClr val="dk2"/>
                </a:solidFill>
              </a:rPr>
              <a:t>a</a:t>
            </a:r>
            <a:r>
              <a:rPr lang="en" sz="2400">
                <a:solidFill>
                  <a:schemeClr val="dk2"/>
                </a:solidFill>
              </a:rPr>
              <a:t>nd large amounts of data)</a:t>
            </a:r>
            <a:endParaRPr sz="2400"/>
          </a:p>
          <a:p>
            <a:pPr indent="-314452" lvl="0" marL="438912" marR="0" rtl="0" algn="l">
              <a:spcBef>
                <a:spcPts val="0"/>
              </a:spcBef>
              <a:spcAft>
                <a:spcPts val="1600"/>
              </a:spcAft>
              <a:buSzPts val="2400"/>
              <a:buFont typeface="Noto Sans Symbols"/>
              <a:buChar char="◼"/>
            </a:pPr>
            <a:r>
              <a:rPr i="0" lang="en" sz="2400" u="none" cap="none" strike="noStrike"/>
              <a:t>High-dimensional spaces </a:t>
            </a:r>
            <a:r>
              <a:rPr lang="en" sz="2400"/>
              <a:t>are</a:t>
            </a:r>
            <a:r>
              <a:rPr i="0" lang="en" sz="2400" u="none" cap="none" strike="noStrike"/>
              <a:t> different </a:t>
            </a:r>
            <a:r>
              <a:rPr lang="en" sz="2400">
                <a:solidFill>
                  <a:schemeClr val="dk2"/>
                </a:solidFill>
              </a:rPr>
              <a:t>(“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curse of dimensionality</a:t>
            </a:r>
            <a:r>
              <a:rPr lang="en" sz="2400">
                <a:solidFill>
                  <a:schemeClr val="dk2"/>
                </a:solidFill>
              </a:rPr>
              <a:t>”)</a:t>
            </a:r>
            <a:r>
              <a:rPr i="0" lang="en" sz="2400" u="none" cap="none" strike="noStrike"/>
              <a:t>:</a:t>
            </a:r>
            <a:r>
              <a:rPr b="1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400"/>
              <a:t>volume grows exponentially w/ #</a:t>
            </a:r>
            <a:r>
              <a:rPr lang="en" sz="2400"/>
              <a:t>dims; space is sparsely populated; clusters become less tight</a:t>
            </a:r>
            <a:endParaRPr sz="2400"/>
          </a:p>
        </p:txBody>
      </p:sp>
      <p:sp>
        <p:nvSpPr>
          <p:cNvPr id="856" name="Google Shape;856;p59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60"/>
          <p:cNvSpPr txBox="1"/>
          <p:nvPr>
            <p:ph type="title"/>
          </p:nvPr>
        </p:nvSpPr>
        <p:spPr>
          <a:xfrm>
            <a:off x="457200" y="154484"/>
            <a:ext cx="8229600" cy="642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Font typeface="Calibri"/>
              <a:buNone/>
            </a:pPr>
            <a:r>
              <a:rPr i="0" lang="en" sz="4500" u="none" cap="none" strike="noStrike"/>
              <a:t>Clustering </a:t>
            </a:r>
            <a:r>
              <a:rPr lang="en" sz="4500"/>
              <a:t>p</a:t>
            </a:r>
            <a:r>
              <a:rPr i="0" lang="en" sz="4500" u="none" cap="none" strike="noStrike"/>
              <a:t>roblem: </a:t>
            </a:r>
            <a:r>
              <a:rPr lang="en" sz="4500"/>
              <a:t>g</a:t>
            </a:r>
            <a:r>
              <a:rPr i="0" lang="en" sz="4500" u="none" cap="none" strike="noStrike"/>
              <a:t>alaxies</a:t>
            </a:r>
            <a:endParaRPr i="0" sz="4500" u="none" cap="none" strike="noStrike"/>
          </a:p>
        </p:txBody>
      </p:sp>
      <p:sp>
        <p:nvSpPr>
          <p:cNvPr id="862" name="Google Shape;862;p60"/>
          <p:cNvSpPr txBox="1"/>
          <p:nvPr>
            <p:ph idx="1" type="body"/>
          </p:nvPr>
        </p:nvSpPr>
        <p:spPr>
          <a:xfrm>
            <a:off x="457200" y="900113"/>
            <a:ext cx="8229600" cy="25458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314452" lvl="0" marL="438912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◼"/>
            </a:pPr>
            <a:r>
              <a:rPr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A catalog of 2 billion “sky objects” represents objects by their radiation in 7 dimensions (frequency bands)</a:t>
            </a:r>
            <a:endParaRPr sz="2400"/>
          </a:p>
          <a:p>
            <a:pPr indent="-314452" lvl="0" marL="438912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◼"/>
            </a:pPr>
            <a:r>
              <a:rPr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Problem: Cluster into similar objects, e.g., galaxies, nearby stars, quasars, etc.</a:t>
            </a:r>
            <a:endParaRPr sz="2400"/>
          </a:p>
          <a:p>
            <a:pPr indent="-314452" lvl="0" marL="438912" marR="0" rtl="0" algn="l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Noto Sans Symbols"/>
              <a:buChar char="◼"/>
            </a:pPr>
            <a:r>
              <a:rPr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Sloan Digital Sky Survey </a:t>
            </a:r>
            <a:r>
              <a:rPr i="0" lang="en" sz="1200" u="none" cap="none" strike="noStrike"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i="0" lang="en" sz="1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link</a:t>
            </a:r>
            <a:r>
              <a:rPr i="0" lang="en" sz="1200" u="none" cap="none" strike="noStrike">
                <a:latin typeface="Calibri"/>
                <a:ea typeface="Calibri"/>
                <a:cs typeface="Calibri"/>
                <a:sym typeface="Calibri"/>
              </a:rPr>
              <a:t>]</a:t>
            </a:r>
            <a:endParaRPr i="0" sz="12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upernovae found by SDSS-II" id="863" name="Google Shape;863;p60"/>
          <p:cNvPicPr preferRelativeResize="0"/>
          <p:nvPr/>
        </p:nvPicPr>
        <p:blipFill rotWithShape="1">
          <a:blip r:embed="rId4">
            <a:alphaModFix/>
          </a:blip>
          <a:srcRect b="24382" l="0" r="0" t="0"/>
          <a:stretch/>
        </p:blipFill>
        <p:spPr>
          <a:xfrm>
            <a:off x="1306476" y="3257550"/>
            <a:ext cx="6865332" cy="1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60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</a:t>
            </a:r>
            <a:endParaRPr/>
          </a:p>
        </p:txBody>
      </p:sp>
      <p:sp>
        <p:nvSpPr>
          <p:cNvPr id="237" name="Google Shape;237;p43"/>
          <p:cNvSpPr txBox="1"/>
          <p:nvPr>
            <p:ph idx="1" type="body"/>
          </p:nvPr>
        </p:nvSpPr>
        <p:spPr>
          <a:xfrm>
            <a:off x="457200" y="1123950"/>
            <a:ext cx="8392200" cy="36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Project milestone P2 due on Fri 17 Nov 23:59 (see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Ed</a:t>
            </a:r>
            <a:r>
              <a:rPr lang="en" sz="2400">
                <a:solidFill>
                  <a:schemeClr val="dk2"/>
                </a:solidFill>
              </a:rPr>
              <a:t>)</a:t>
            </a:r>
            <a:endParaRPr sz="2400">
              <a:solidFill>
                <a:schemeClr val="dk2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</a:pPr>
            <a:r>
              <a:rPr lang="en" sz="2400">
                <a:solidFill>
                  <a:schemeClr val="dk2"/>
                </a:solidFill>
              </a:rPr>
              <a:t>Reminder: we won’t answer questions asked in the final</a:t>
            </a:r>
            <a:br>
              <a:rPr lang="en" sz="2400">
                <a:solidFill>
                  <a:schemeClr val="dk2"/>
                </a:solidFill>
              </a:rPr>
            </a:br>
            <a:r>
              <a:rPr lang="en" sz="2400">
                <a:solidFill>
                  <a:schemeClr val="dk2"/>
                </a:solidFill>
              </a:rPr>
              <a:t>24 hours before the deadline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Homework H2 to be released on Fri 17 Nov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Due two weeks later, on Fri 1 Dec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Friday’s lab session: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Quiz 8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Exercises on unsupervised learning</a:t>
            </a:r>
            <a:endParaRPr sz="2400"/>
          </a:p>
        </p:txBody>
      </p:sp>
      <p:sp>
        <p:nvSpPr>
          <p:cNvPr id="238" name="Google Shape;238;p43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61"/>
          <p:cNvSpPr txBox="1"/>
          <p:nvPr>
            <p:ph type="title"/>
          </p:nvPr>
        </p:nvSpPr>
        <p:spPr>
          <a:xfrm>
            <a:off x="457200" y="154484"/>
            <a:ext cx="8229600" cy="642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Font typeface="Calibri"/>
              <a:buNone/>
            </a:pPr>
            <a:r>
              <a:rPr i="0" lang="en" sz="4500" u="none" cap="none" strike="noStrike"/>
              <a:t>Clustering </a:t>
            </a:r>
            <a:r>
              <a:rPr lang="en" sz="4500"/>
              <a:t>p</a:t>
            </a:r>
            <a:r>
              <a:rPr i="0" lang="en" sz="4500" u="none" cap="none" strike="noStrike"/>
              <a:t>roblem: </a:t>
            </a:r>
            <a:r>
              <a:rPr lang="en" sz="4500"/>
              <a:t>movies</a:t>
            </a:r>
            <a:endParaRPr i="0" sz="4500" u="none" cap="none" strike="noStrike"/>
          </a:p>
        </p:txBody>
      </p:sp>
      <p:sp>
        <p:nvSpPr>
          <p:cNvPr id="870" name="Google Shape;870;p61"/>
          <p:cNvSpPr txBox="1"/>
          <p:nvPr>
            <p:ph idx="1" type="body"/>
          </p:nvPr>
        </p:nvSpPr>
        <p:spPr>
          <a:xfrm>
            <a:off x="457200" y="1028700"/>
            <a:ext cx="82296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314452" lvl="0" marL="438912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◼"/>
            </a:pPr>
            <a:r>
              <a:rPr b="1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Intuitively:</a:t>
            </a: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sz="2400"/>
              <a:t>Movies</a:t>
            </a:r>
            <a:r>
              <a:rPr b="1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 divide into categories/genres, and customers prefer a few categories</a:t>
            </a:r>
            <a:endParaRPr b="1" i="0" sz="24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-248919" lvl="1" marL="731520" marR="0" rtl="0" algn="l">
              <a:spcBef>
                <a:spcPts val="56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But what are categories really?</a:t>
            </a:r>
            <a:endParaRPr sz="2400"/>
          </a:p>
          <a:p>
            <a:pPr indent="-248919" lvl="1" marL="731520" marR="0" rtl="0" algn="l">
              <a:spcBef>
                <a:spcPts val="56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" sz="2400"/>
              <a:t>→ take a data-driven approach!</a:t>
            </a:r>
            <a:endParaRPr sz="2400"/>
          </a:p>
          <a:p>
            <a:pPr indent="-72135" lvl="8" marL="2231136" marR="0" rtl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None/>
            </a:pPr>
            <a:r>
              <a:t/>
            </a:r>
            <a:endParaRPr b="0" i="0" sz="24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-314452" lvl="0" marL="438912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◼"/>
            </a:pP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Represent a </a:t>
            </a:r>
            <a:r>
              <a:rPr lang="en" sz="2400"/>
              <a:t>movie</a:t>
            </a: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 by a set of customers who </a:t>
            </a:r>
            <a:r>
              <a:rPr lang="en" sz="2400"/>
              <a:t>watched</a:t>
            </a: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 it</a:t>
            </a:r>
            <a:r>
              <a:rPr lang="en" sz="2400"/>
              <a:t> (“collaborative filtering”)</a:t>
            </a:r>
            <a:endParaRPr b="0" i="0" sz="24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-314452" lvl="0" marL="438912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◼"/>
            </a:pPr>
            <a:r>
              <a:rPr b="1" lang="en" sz="2400"/>
              <a:t>Idea:</a:t>
            </a:r>
            <a:r>
              <a:rPr lang="en" sz="2400"/>
              <a:t> </a:t>
            </a: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Similar </a:t>
            </a:r>
            <a:r>
              <a:rPr lang="en" sz="2400"/>
              <a:t>movies</a:t>
            </a: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 have similar sets of customers, and vice-versa</a:t>
            </a:r>
            <a:endParaRPr sz="2400"/>
          </a:p>
          <a:p>
            <a:pPr indent="-4571" lvl="0" marL="118871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t/>
            </a:r>
            <a:endParaRPr b="0" i="0" sz="24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-60452" lvl="3" marL="1216152" marR="0" rtl="0" algn="l">
              <a:spcBef>
                <a:spcPts val="400"/>
              </a:spcBef>
              <a:spcAft>
                <a:spcPts val="1600"/>
              </a:spcAft>
              <a:buClr>
                <a:schemeClr val="accent4"/>
              </a:buClr>
              <a:buSzPts val="2000"/>
              <a:buFont typeface="Noto Sans Symbols"/>
              <a:buNone/>
            </a:pPr>
            <a:r>
              <a:t/>
            </a:r>
            <a:endParaRPr b="0" i="0" sz="24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61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2" name="Google Shape;872;p6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9127" y="1720628"/>
            <a:ext cx="2430900" cy="141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62"/>
          <p:cNvSpPr txBox="1"/>
          <p:nvPr>
            <p:ph type="title"/>
          </p:nvPr>
        </p:nvSpPr>
        <p:spPr>
          <a:xfrm>
            <a:off x="457200" y="154484"/>
            <a:ext cx="8229600" cy="642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Font typeface="Calibri"/>
              <a:buNone/>
            </a:pPr>
            <a:r>
              <a:rPr i="0" lang="en" sz="4500" u="none" cap="none" strike="noStrike"/>
              <a:t>Clustering </a:t>
            </a:r>
            <a:r>
              <a:rPr lang="en" sz="4500"/>
              <a:t>p</a:t>
            </a:r>
            <a:r>
              <a:rPr i="0" lang="en" sz="4500" u="none" cap="none" strike="noStrike"/>
              <a:t>roblem: </a:t>
            </a:r>
            <a:r>
              <a:rPr lang="en" sz="4500"/>
              <a:t>movies</a:t>
            </a:r>
            <a:endParaRPr/>
          </a:p>
        </p:txBody>
      </p:sp>
      <p:sp>
        <p:nvSpPr>
          <p:cNvPr id="878" name="Google Shape;878;p62"/>
          <p:cNvSpPr txBox="1"/>
          <p:nvPr>
            <p:ph idx="1" type="body"/>
          </p:nvPr>
        </p:nvSpPr>
        <p:spPr>
          <a:xfrm>
            <a:off x="457200" y="971550"/>
            <a:ext cx="8534400" cy="417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4571" lvl="0" marL="118871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b="1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Space of all </a:t>
            </a:r>
            <a:r>
              <a:rPr b="1" lang="en" sz="2400"/>
              <a:t>movies</a:t>
            </a:r>
            <a:r>
              <a:rPr b="1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:</a:t>
            </a:r>
            <a:endParaRPr sz="2400"/>
          </a:p>
          <a:p>
            <a:pPr indent="-314452" lvl="0" marL="438912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◼"/>
            </a:pP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Think of a space with one dim</a:t>
            </a:r>
            <a:r>
              <a:rPr lang="en" sz="2400"/>
              <a:t>ension</a:t>
            </a: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 for each customer</a:t>
            </a:r>
            <a:endParaRPr sz="2400"/>
          </a:p>
          <a:p>
            <a:pPr indent="-248919" lvl="1" marL="73152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Values in a dimension may be 0 or 1 only</a:t>
            </a:r>
            <a:endParaRPr sz="2400"/>
          </a:p>
          <a:p>
            <a:pPr indent="-248919" lvl="1" marL="73152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" sz="2400"/>
              <a:t>movie</a:t>
            </a: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 is a point in this space (</a:t>
            </a:r>
            <a:r>
              <a:rPr b="0" i="1" lang="en" sz="2400" u="none" cap="none" strike="noStrike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baseline="-2500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1" lang="en" sz="2400" u="none" cap="none" strike="noStrike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baseline="-2500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,…, </a:t>
            </a:r>
            <a:r>
              <a:rPr b="0" i="1" lang="en" sz="2400" u="none" cap="none" strike="noStrike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i="1" lang="en" sz="2400"/>
              <a:t>n</a:t>
            </a: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), </a:t>
            </a:r>
            <a:b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b="0" i="1" lang="en" sz="2400" u="none" cap="none" strike="noStrike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baseline="-25000" i="1" lang="en" sz="2400" u="none" cap="none" strike="noStrike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 = 1 iff the </a:t>
            </a:r>
            <a:r>
              <a:rPr b="0" i="1" lang="en" sz="2400" u="none" cap="none" strike="noStrike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-th customer </a:t>
            </a:r>
            <a:r>
              <a:rPr lang="en" sz="2400"/>
              <a:t>watched the movie</a:t>
            </a:r>
            <a:endParaRPr b="0" i="0" sz="24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-314452" lvl="0" marL="438912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◼"/>
            </a:pP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For Amazon/Netflix, the dimensionality is </a:t>
            </a:r>
            <a:r>
              <a:rPr lang="en" sz="2400"/>
              <a:t>in the </a:t>
            </a: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millions</a:t>
            </a:r>
            <a:endParaRPr b="0" i="0" sz="24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-314452" lvl="0" marL="438912" marR="0" rtl="0" algn="l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Noto Sans Symbols"/>
              <a:buChar char="◼"/>
            </a:pPr>
            <a:r>
              <a:rPr b="1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Task:</a:t>
            </a: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 Find clusters of similar </a:t>
            </a:r>
            <a:r>
              <a:rPr lang="en" sz="2400"/>
              <a:t>movies</a:t>
            </a:r>
            <a:endParaRPr sz="2400"/>
          </a:p>
        </p:txBody>
      </p:sp>
      <p:sp>
        <p:nvSpPr>
          <p:cNvPr id="879" name="Google Shape;879;p62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63"/>
          <p:cNvSpPr txBox="1"/>
          <p:nvPr>
            <p:ph type="title"/>
          </p:nvPr>
        </p:nvSpPr>
        <p:spPr>
          <a:xfrm>
            <a:off x="457200" y="57150"/>
            <a:ext cx="8534400" cy="740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Font typeface="Calibri"/>
              <a:buNone/>
            </a:pPr>
            <a:r>
              <a:rPr i="0" lang="en" sz="4500" u="none" cap="none" strike="noStrike"/>
              <a:t>Clustering </a:t>
            </a:r>
            <a:r>
              <a:rPr lang="en" sz="4500"/>
              <a:t>p</a:t>
            </a:r>
            <a:r>
              <a:rPr i="0" lang="en" sz="4500" u="none" cap="none" strike="noStrike"/>
              <a:t>roblem: </a:t>
            </a:r>
            <a:r>
              <a:rPr lang="en" sz="4500"/>
              <a:t>d</a:t>
            </a:r>
            <a:r>
              <a:rPr i="0" lang="en" sz="4500" u="none" cap="none" strike="noStrike"/>
              <a:t>ocuments</a:t>
            </a:r>
            <a:endParaRPr i="0" sz="4500" u="none" cap="none" strike="noStrike"/>
          </a:p>
        </p:txBody>
      </p:sp>
      <p:sp>
        <p:nvSpPr>
          <p:cNvPr id="885" name="Google Shape;885;p63"/>
          <p:cNvSpPr txBox="1"/>
          <p:nvPr>
            <p:ph idx="1" type="body"/>
          </p:nvPr>
        </p:nvSpPr>
        <p:spPr>
          <a:xfrm>
            <a:off x="457200" y="900113"/>
            <a:ext cx="8229600" cy="25458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4571" lvl="0" marL="118871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b="1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Finding topics:</a:t>
            </a:r>
            <a:endParaRPr sz="2400"/>
          </a:p>
          <a:p>
            <a:pPr indent="-314452" lvl="0" marL="438912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◼"/>
            </a:pP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Represent a document by a vector (</a:t>
            </a:r>
            <a:r>
              <a:rPr b="0" i="1" lang="en" sz="2400" u="none" cap="none" strike="noStrike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baseline="-2500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1" lang="en" sz="2400" u="none" cap="none" strike="noStrike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baseline="-2500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,…, </a:t>
            </a:r>
            <a:r>
              <a:rPr b="0" i="1" lang="en" sz="2400" u="none" cap="none" strike="noStrike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i="1" lang="en" sz="2400"/>
              <a:t>n</a:t>
            </a: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), where </a:t>
            </a:r>
            <a:r>
              <a:rPr b="0" i="1" lang="en" sz="2400" u="none" cap="none" strike="noStrike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baseline="-25000" i="1" lang="en" sz="2400" u="none" cap="none" strike="noStrike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 = 1 iff the </a:t>
            </a:r>
            <a:r>
              <a:rPr b="0" i="1" lang="en" sz="2400" u="none" cap="none" strike="noStrike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-th word appears in the document (in an</a:t>
            </a:r>
            <a:r>
              <a:rPr lang="en" sz="2400"/>
              <a:t>y position)</a:t>
            </a:r>
            <a:endParaRPr b="0" i="0" sz="24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-314452" lvl="0" marL="438912" marR="0" rtl="0" algn="l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Noto Sans Symbols"/>
              <a:buChar char="◼"/>
            </a:pPr>
            <a:r>
              <a:rPr b="1" lang="en" sz="2400"/>
              <a:t>Idea: </a:t>
            </a:r>
            <a:r>
              <a:rPr lang="en" sz="2400"/>
              <a:t>D</a:t>
            </a:r>
            <a:r>
              <a:rPr i="0" lang="en" sz="2400" u="none" cap="none" strike="noStrike"/>
              <a:t>ocuments with similar sets of words </a:t>
            </a:r>
            <a:r>
              <a:rPr lang="en" sz="2400"/>
              <a:t>are about same topic</a:t>
            </a:r>
            <a:endParaRPr i="0" sz="2400" u="none" cap="none" strike="noStrike"/>
          </a:p>
        </p:txBody>
      </p:sp>
      <p:sp>
        <p:nvSpPr>
          <p:cNvPr id="886" name="Google Shape;886;p63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64"/>
          <p:cNvSpPr txBox="1"/>
          <p:nvPr>
            <p:ph type="title"/>
          </p:nvPr>
        </p:nvSpPr>
        <p:spPr>
          <a:xfrm>
            <a:off x="457200" y="154484"/>
            <a:ext cx="8229600" cy="642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Font typeface="Calibri"/>
              <a:buNone/>
            </a:pPr>
            <a:r>
              <a:rPr i="0" lang="en" sz="3500" u="none" cap="none" strike="noStrike"/>
              <a:t>Cosine, Jaccard, Euclidean distances</a:t>
            </a:r>
            <a:endParaRPr i="0" sz="3500" u="none" cap="none" strike="noStrike"/>
          </a:p>
        </p:txBody>
      </p:sp>
      <p:sp>
        <p:nvSpPr>
          <p:cNvPr id="892" name="Google Shape;892;p64"/>
          <p:cNvSpPr txBox="1"/>
          <p:nvPr>
            <p:ph idx="1" type="body"/>
          </p:nvPr>
        </p:nvSpPr>
        <p:spPr>
          <a:xfrm>
            <a:off x="419975" y="1064975"/>
            <a:ext cx="8266800" cy="31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314452" lvl="0" marL="438912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◼"/>
            </a:pPr>
            <a:r>
              <a:rPr lang="en" sz="2400"/>
              <a:t>In both examples (movies, documents) </a:t>
            </a:r>
            <a:r>
              <a:rPr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we have a choice when we think</a:t>
            </a:r>
            <a:r>
              <a:rPr lang="en" sz="2400"/>
              <a:t>ing of data points as sets of features (users, words):</a:t>
            </a:r>
            <a:endParaRPr sz="2400"/>
          </a:p>
          <a:p>
            <a:pPr indent="-248919" lvl="1" marL="73152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b="1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Sets as vectors:</a:t>
            </a:r>
            <a:endParaRPr sz="2400"/>
          </a:p>
          <a:p>
            <a:pPr indent="-228600" lvl="2" marL="114300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•"/>
            </a:pPr>
            <a:r>
              <a:rPr lang="en">
                <a:solidFill>
                  <a:schemeClr val="dk2"/>
                </a:solidFill>
              </a:rPr>
              <a:t>Measure similarity via </a:t>
            </a:r>
            <a:r>
              <a:rPr b="1" lang="en">
                <a:solidFill>
                  <a:schemeClr val="dk2"/>
                </a:solidFill>
              </a:rPr>
              <a:t>Euclidean distance</a:t>
            </a:r>
            <a:endParaRPr b="1">
              <a:solidFill>
                <a:schemeClr val="dk2"/>
              </a:solidFill>
            </a:endParaRPr>
          </a:p>
          <a:p>
            <a:pPr indent="-228600" lvl="2" marL="114300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•"/>
            </a:pP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Measure similarity </a:t>
            </a:r>
            <a:r>
              <a:rPr lang="en"/>
              <a:t>via</a:t>
            </a: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cosine distance</a:t>
            </a:r>
            <a:endParaRPr b="1"/>
          </a:p>
          <a:p>
            <a:pPr indent="-248919" lvl="1" marL="73152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b="1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Sets as sets:</a:t>
            </a:r>
            <a:endParaRPr sz="2400"/>
          </a:p>
          <a:p>
            <a:pPr indent="-228600" lvl="2" marL="114300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•"/>
            </a:pP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Measure similar</a:t>
            </a:r>
            <a:r>
              <a:rPr i="0" lang="en" sz="2400" u="none" cap="none" strike="noStrike"/>
              <a:t>ity </a:t>
            </a:r>
            <a:r>
              <a:rPr lang="en" sz="2400"/>
              <a:t>via</a:t>
            </a:r>
            <a:r>
              <a:rPr i="0" lang="en" sz="2400" u="none" cap="none" strike="noStrike"/>
              <a:t> </a:t>
            </a:r>
            <a:r>
              <a:rPr i="0" lang="en" sz="2400" u="sng" cap="none" strike="noStrike">
                <a:solidFill>
                  <a:schemeClr val="hlink"/>
                </a:solidFill>
                <a:hlinkClick r:id="rId3"/>
              </a:rPr>
              <a:t>Jaccard index</a:t>
            </a:r>
            <a:endParaRPr i="0" sz="2400" u="none" cap="none" strike="noStrike"/>
          </a:p>
        </p:txBody>
      </p:sp>
      <p:sp>
        <p:nvSpPr>
          <p:cNvPr id="893" name="Google Shape;893;p64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65"/>
          <p:cNvSpPr txBox="1"/>
          <p:nvPr>
            <p:ph idx="12" type="sldNum"/>
          </p:nvPr>
        </p:nvSpPr>
        <p:spPr>
          <a:xfrm>
            <a:off x="6851525" y="4794647"/>
            <a:ext cx="21336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41414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900">
              <a:solidFill>
                <a:srgbClr val="41414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65"/>
          <p:cNvSpPr txBox="1"/>
          <p:nvPr>
            <p:ph type="title"/>
          </p:nvPr>
        </p:nvSpPr>
        <p:spPr>
          <a:xfrm>
            <a:off x="457200" y="154484"/>
            <a:ext cx="8229600" cy="642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Font typeface="Calibri"/>
              <a:buNone/>
            </a:pPr>
            <a:r>
              <a:rPr i="0" lang="en" sz="4500" u="none" cap="none" strike="noStrike"/>
              <a:t>Overview: Methods of </a:t>
            </a:r>
            <a:r>
              <a:rPr lang="en" sz="4500"/>
              <a:t>c</a:t>
            </a:r>
            <a:r>
              <a:rPr i="0" lang="en" sz="4500" u="none" cap="none" strike="noStrike"/>
              <a:t>lustering</a:t>
            </a:r>
            <a:endParaRPr/>
          </a:p>
        </p:txBody>
      </p:sp>
      <p:sp>
        <p:nvSpPr>
          <p:cNvPr id="900" name="Google Shape;900;p65"/>
          <p:cNvSpPr txBox="1"/>
          <p:nvPr>
            <p:ph idx="1" type="body"/>
          </p:nvPr>
        </p:nvSpPr>
        <p:spPr>
          <a:xfrm>
            <a:off x="457200" y="900113"/>
            <a:ext cx="8229600" cy="25458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276352" lvl="0" marL="438912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◼"/>
            </a:pPr>
            <a:r>
              <a:rPr b="1" i="0" lang="en" sz="1800" u="none" cap="none" strike="noStrike">
                <a:latin typeface="Calibri"/>
                <a:ea typeface="Calibri"/>
                <a:cs typeface="Calibri"/>
                <a:sym typeface="Calibri"/>
              </a:rPr>
              <a:t>Hierarchical methods:</a:t>
            </a:r>
            <a:endParaRPr sz="1800"/>
          </a:p>
          <a:p>
            <a:pPr indent="-210819" lvl="1" marL="73152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b="1" i="0" lang="en" sz="1800" u="none" cap="none" strike="noStrike">
                <a:latin typeface="Calibri"/>
                <a:ea typeface="Calibri"/>
                <a:cs typeface="Calibri"/>
                <a:sym typeface="Calibri"/>
              </a:rPr>
              <a:t>Agglomerative</a:t>
            </a:r>
            <a:r>
              <a:rPr b="0" i="0" lang="en" sz="1800" u="none" cap="none" strike="noStrike">
                <a:latin typeface="Calibri"/>
                <a:ea typeface="Calibri"/>
                <a:cs typeface="Calibri"/>
                <a:sym typeface="Calibri"/>
              </a:rPr>
              <a:t> (bottom</a:t>
            </a:r>
            <a:r>
              <a:rPr lang="en" sz="1800"/>
              <a:t>-</a:t>
            </a:r>
            <a:r>
              <a:rPr b="0" i="0" lang="en" sz="1800" u="none" cap="none" strike="noStrike">
                <a:latin typeface="Calibri"/>
                <a:ea typeface="Calibri"/>
                <a:cs typeface="Calibri"/>
                <a:sym typeface="Calibri"/>
              </a:rPr>
              <a:t>up):</a:t>
            </a:r>
            <a:endParaRPr b="0" i="0" sz="18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-196596" lvl="2" marL="996696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b="0" i="0" lang="en" sz="1800" u="none" cap="none" strike="noStrike">
                <a:latin typeface="Calibri"/>
                <a:ea typeface="Calibri"/>
                <a:cs typeface="Calibri"/>
                <a:sym typeface="Calibri"/>
              </a:rPr>
              <a:t>Initially, each point is a cluster</a:t>
            </a:r>
            <a:endParaRPr b="0" i="0" sz="18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-196596" lvl="2" marL="996696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b="0" i="0" lang="en" sz="1800" u="none" cap="none" strike="noStrike">
                <a:latin typeface="Calibri"/>
                <a:ea typeface="Calibri"/>
                <a:cs typeface="Calibri"/>
                <a:sym typeface="Calibri"/>
              </a:rPr>
              <a:t>Repeatedly combine the two </a:t>
            </a:r>
            <a:br>
              <a:rPr b="0" i="0" lang="en" sz="1800" u="none" cap="none" strike="noStrike"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1800" u="none" cap="none" strike="noStrike">
                <a:latin typeface="Calibri"/>
                <a:ea typeface="Calibri"/>
                <a:cs typeface="Calibri"/>
                <a:sym typeface="Calibri"/>
              </a:rPr>
              <a:t>“nearest” clusters into one</a:t>
            </a:r>
            <a:endParaRPr sz="1800"/>
          </a:p>
          <a:p>
            <a:pPr indent="-210819" lvl="1" marL="73152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b="1" i="0" lang="en" sz="1800" u="none" cap="none" strike="noStrike">
                <a:latin typeface="Calibri"/>
                <a:ea typeface="Calibri"/>
                <a:cs typeface="Calibri"/>
                <a:sym typeface="Calibri"/>
              </a:rPr>
              <a:t>Divisive</a:t>
            </a:r>
            <a:r>
              <a:rPr b="0" i="0" lang="en" sz="1800" u="none" cap="none" strike="noStrike">
                <a:latin typeface="Calibri"/>
                <a:ea typeface="Calibri"/>
                <a:cs typeface="Calibri"/>
                <a:sym typeface="Calibri"/>
              </a:rPr>
              <a:t> (top</a:t>
            </a:r>
            <a:r>
              <a:rPr lang="en" sz="1800"/>
              <a:t>-</a:t>
            </a:r>
            <a:r>
              <a:rPr b="0" i="0" lang="en" sz="1800" u="none" cap="none" strike="noStrike">
                <a:latin typeface="Calibri"/>
                <a:ea typeface="Calibri"/>
                <a:cs typeface="Calibri"/>
                <a:sym typeface="Calibri"/>
              </a:rPr>
              <a:t>down):</a:t>
            </a:r>
            <a:endParaRPr sz="1800"/>
          </a:p>
          <a:p>
            <a:pPr indent="-196596" lvl="2" marL="996696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b="0" i="0" lang="en" sz="1800" u="none" cap="none" strike="noStrike">
                <a:latin typeface="Calibri"/>
                <a:ea typeface="Calibri"/>
                <a:cs typeface="Calibri"/>
                <a:sym typeface="Calibri"/>
              </a:rPr>
              <a:t>Start with one cluster and recursively split it</a:t>
            </a:r>
            <a:endParaRPr sz="1800"/>
          </a:p>
          <a:p>
            <a:pPr indent="-72135" lvl="8" marL="2231136" marR="0" rtl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-276352" lvl="0" marL="438912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◼"/>
            </a:pPr>
            <a:r>
              <a:rPr b="1" lang="en" sz="1800"/>
              <a:t>Flat methods (a.k.a. p</a:t>
            </a:r>
            <a:r>
              <a:rPr b="1" i="0" lang="en" sz="1800" u="none" cap="none" strike="noStrike">
                <a:latin typeface="Calibri"/>
                <a:ea typeface="Calibri"/>
                <a:cs typeface="Calibri"/>
                <a:sym typeface="Calibri"/>
              </a:rPr>
              <a:t>oint</a:t>
            </a:r>
            <a:r>
              <a:rPr b="1" lang="en" sz="1800"/>
              <a:t>-</a:t>
            </a:r>
            <a:r>
              <a:rPr b="1" i="0" lang="en" sz="1800" u="none" cap="none" strike="noStrike">
                <a:latin typeface="Calibri"/>
                <a:ea typeface="Calibri"/>
                <a:cs typeface="Calibri"/>
                <a:sym typeface="Calibri"/>
              </a:rPr>
              <a:t>assignment methods):</a:t>
            </a:r>
            <a:endParaRPr b="1" i="0" sz="18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-210819" lvl="1" marL="73152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b="0" i="0" lang="en" sz="1800" u="none" cap="none" strike="noStrike">
                <a:latin typeface="Calibri"/>
                <a:ea typeface="Calibri"/>
                <a:cs typeface="Calibri"/>
                <a:sym typeface="Calibri"/>
              </a:rPr>
              <a:t>Maintain a set of clusters</a:t>
            </a:r>
            <a:endParaRPr b="0" i="0" sz="18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-210819" lvl="1" marL="731520" marR="0" rtl="0" algn="l">
              <a:spcBef>
                <a:spcPts val="56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lang="en" sz="1800"/>
              <a:t>Assign p</a:t>
            </a:r>
            <a:r>
              <a:rPr b="0" i="0" lang="en" sz="1800" u="none" cap="none" strike="noStrike">
                <a:latin typeface="Calibri"/>
                <a:ea typeface="Calibri"/>
                <a:cs typeface="Calibri"/>
                <a:sym typeface="Calibri"/>
              </a:rPr>
              <a:t>oints to “nearest” cluster; </a:t>
            </a:r>
            <a:r>
              <a:rPr lang="en" sz="1800"/>
              <a:t>recompute clusters; repeat</a:t>
            </a:r>
            <a:endParaRPr b="0" i="0" sz="18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www.mathworks.com/help/toolbox/stats/dendrogram.gif" id="901" name="Google Shape;901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6924" y="1314450"/>
            <a:ext cx="3680876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ima.umn.edu/~iwen/REU/2Ddata.jpg" id="902" name="Google Shape;902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1800" y="3468376"/>
            <a:ext cx="1905000" cy="11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66"/>
          <p:cNvSpPr txBox="1"/>
          <p:nvPr>
            <p:ph type="title"/>
          </p:nvPr>
        </p:nvSpPr>
        <p:spPr>
          <a:xfrm>
            <a:off x="457200" y="154484"/>
            <a:ext cx="8229600" cy="642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Font typeface="Calibri"/>
              <a:buNone/>
            </a:pPr>
            <a:r>
              <a:rPr lang="en" sz="4000"/>
              <a:t>Agglomerative h</a:t>
            </a:r>
            <a:r>
              <a:rPr i="0" lang="en" sz="4000" u="none" cap="none" strike="noStrike"/>
              <a:t>ierarchical </a:t>
            </a:r>
            <a:r>
              <a:rPr lang="en" sz="4000"/>
              <a:t>c</a:t>
            </a:r>
            <a:r>
              <a:rPr i="0" lang="en" sz="4000" u="none" cap="none" strike="noStrike"/>
              <a:t>lustering</a:t>
            </a:r>
            <a:endParaRPr i="0" sz="4000" u="none" cap="none" strike="noStrike"/>
          </a:p>
        </p:txBody>
      </p:sp>
      <p:sp>
        <p:nvSpPr>
          <p:cNvPr id="908" name="Google Shape;908;p66"/>
          <p:cNvSpPr txBox="1"/>
          <p:nvPr>
            <p:ph idx="1" type="body"/>
          </p:nvPr>
        </p:nvSpPr>
        <p:spPr>
          <a:xfrm>
            <a:off x="457200" y="900113"/>
            <a:ext cx="8229600" cy="25458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314452" lvl="0" marL="438912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◼"/>
            </a:pPr>
            <a:r>
              <a:rPr b="1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Key operation: </a:t>
            </a:r>
            <a:br>
              <a:rPr b="1" i="0" lang="en" sz="2400" u="none" cap="none" strike="noStrike">
                <a:latin typeface="Calibri"/>
                <a:ea typeface="Calibri"/>
                <a:cs typeface="Calibri"/>
                <a:sym typeface="Calibri"/>
              </a:rPr>
            </a:br>
            <a:r>
              <a:rPr i="0" lang="en" sz="2400" u="none" cap="none" strike="noStrike"/>
              <a:t>Repeatedly combine two nearest</a:t>
            </a:r>
            <a:br>
              <a:rPr lang="en" sz="2400"/>
            </a:br>
            <a:r>
              <a:rPr lang="en" sz="2400"/>
              <a:t>c</a:t>
            </a:r>
            <a:r>
              <a:rPr i="0" lang="en" sz="2400" u="none" cap="none" strike="noStrike"/>
              <a:t>lusters</a:t>
            </a:r>
            <a:endParaRPr sz="2400"/>
          </a:p>
          <a:p>
            <a:pPr indent="-82296" lvl="2" marL="996696" marR="0" rtl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Noto Sans Symbols"/>
              <a:buNone/>
            </a:pPr>
            <a:r>
              <a:t/>
            </a:r>
            <a:endParaRPr b="0" i="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-314452" lvl="0" marL="438912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◼"/>
            </a:pPr>
            <a:r>
              <a:rPr b="1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Three important questions:</a:t>
            </a:r>
            <a:endParaRPr sz="2400"/>
          </a:p>
          <a:p>
            <a:pPr indent="-248919" lvl="1" marL="73152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b="1" lang="en" sz="2400"/>
              <a:t>(</a:t>
            </a:r>
            <a:r>
              <a:rPr b="1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1)</a:t>
            </a: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 How </a:t>
            </a:r>
            <a:r>
              <a:rPr lang="en" sz="2400"/>
              <a:t>to</a:t>
            </a: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 represent a cluster of more than one point?</a:t>
            </a:r>
            <a:endParaRPr sz="2400"/>
          </a:p>
          <a:p>
            <a:pPr indent="-248919" lvl="1" marL="73152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b="1" lang="en" sz="2400"/>
              <a:t>(</a:t>
            </a:r>
            <a:r>
              <a:rPr b="1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2)</a:t>
            </a: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 How </a:t>
            </a:r>
            <a:r>
              <a:rPr lang="en" sz="2400"/>
              <a:t>to</a:t>
            </a: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 determine the “nearness” of clusters?</a:t>
            </a:r>
            <a:endParaRPr sz="2400"/>
          </a:p>
          <a:p>
            <a:pPr indent="-248919" lvl="1" marL="731520" marR="0" rtl="0" algn="l">
              <a:spcBef>
                <a:spcPts val="56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b="1" lang="en" sz="2400"/>
              <a:t>(</a:t>
            </a:r>
            <a:r>
              <a:rPr b="1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3)</a:t>
            </a: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 When to stop combining clusters?</a:t>
            </a:r>
            <a:endParaRPr b="0" i="0" sz="24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www.mathworks.com/help/toolbox/stats/dendrogram.gif" id="909" name="Google Shape;909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0" y="1066009"/>
            <a:ext cx="3048000" cy="1372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66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67"/>
          <p:cNvSpPr txBox="1"/>
          <p:nvPr>
            <p:ph idx="1" type="body"/>
          </p:nvPr>
        </p:nvSpPr>
        <p:spPr>
          <a:xfrm>
            <a:off x="457200" y="971550"/>
            <a:ext cx="8156100" cy="40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314452" lvl="0" marL="438912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◼"/>
            </a:pPr>
            <a:r>
              <a:rPr b="1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Key operation: Repeatedly combine two nearest clusters</a:t>
            </a:r>
            <a:endParaRPr sz="2400"/>
          </a:p>
          <a:p>
            <a:pPr indent="-314452" lvl="0" marL="438912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◼"/>
            </a:pPr>
            <a:r>
              <a:rPr b="1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(1) How to represent a cluster of many points?</a:t>
            </a:r>
            <a:endParaRPr sz="2400"/>
          </a:p>
          <a:p>
            <a:pPr indent="-248919" lvl="1" marL="73152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i="0" lang="en" sz="2400" u="none" cap="none" strike="noStrike"/>
              <a:t>Euclidean case: </a:t>
            </a:r>
            <a:r>
              <a:rPr lang="en" sz="2400"/>
              <a:t>represent a cluster via its</a:t>
            </a: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sz="2400" u="none" cap="none" strike="noStrike">
                <a:latin typeface="Calibri"/>
                <a:ea typeface="Calibri"/>
                <a:cs typeface="Calibri"/>
                <a:sym typeface="Calibri"/>
              </a:rPr>
              <a:t>centroid</a:t>
            </a: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 = average of points in cluster</a:t>
            </a:r>
            <a:endParaRPr sz="2400"/>
          </a:p>
          <a:p>
            <a:pPr indent="-248919" lvl="1" marL="73152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lang="en" sz="2400"/>
              <a:t>What about non-Euclidean case?</a:t>
            </a:r>
            <a:endParaRPr sz="2400"/>
          </a:p>
          <a:p>
            <a:pPr indent="-314452" lvl="0" marL="438912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◼"/>
            </a:pPr>
            <a:r>
              <a:rPr b="1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(2) How to determine “nearness” of clusters?</a:t>
            </a:r>
            <a:endParaRPr sz="2400"/>
          </a:p>
          <a:p>
            <a:pPr indent="-248919" lvl="1" marL="73152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lang="en" sz="2400"/>
              <a:t>Euclidean case: </a:t>
            </a: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distance</a:t>
            </a:r>
            <a:r>
              <a:rPr lang="en" sz="2400"/>
              <a:t> between clusters =</a:t>
            </a: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 distance</a:t>
            </a:r>
            <a:r>
              <a:rPr lang="en" sz="2400"/>
              <a:t> between</a:t>
            </a: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 centroids</a:t>
            </a:r>
            <a:endParaRPr sz="2400"/>
          </a:p>
          <a:p>
            <a:pPr indent="-248919" lvl="1" marL="73152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lang="en" sz="2400">
                <a:solidFill>
                  <a:schemeClr val="dk2"/>
                </a:solidFill>
              </a:rPr>
              <a:t>What about non-Euclidean case?</a:t>
            </a:r>
            <a:endParaRPr sz="2400"/>
          </a:p>
        </p:txBody>
      </p:sp>
      <p:sp>
        <p:nvSpPr>
          <p:cNvPr id="916" name="Google Shape;916;p67"/>
          <p:cNvSpPr txBox="1"/>
          <p:nvPr>
            <p:ph type="title"/>
          </p:nvPr>
        </p:nvSpPr>
        <p:spPr>
          <a:xfrm>
            <a:off x="457200" y="154484"/>
            <a:ext cx="8229600" cy="642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Font typeface="Calibri"/>
              <a:buNone/>
            </a:pPr>
            <a:r>
              <a:rPr lang="en" sz="4000">
                <a:solidFill>
                  <a:schemeClr val="dk2"/>
                </a:solidFill>
              </a:rPr>
              <a:t>Agglomerative hierarchical clustering</a:t>
            </a:r>
            <a:endParaRPr b="1" sz="4500"/>
          </a:p>
        </p:txBody>
      </p:sp>
      <p:sp>
        <p:nvSpPr>
          <p:cNvPr id="917" name="Google Shape;917;p67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68"/>
          <p:cNvSpPr txBox="1"/>
          <p:nvPr>
            <p:ph type="title"/>
          </p:nvPr>
        </p:nvSpPr>
        <p:spPr>
          <a:xfrm>
            <a:off x="303300" y="308681"/>
            <a:ext cx="85206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Font typeface="Calibri"/>
              <a:buNone/>
            </a:pPr>
            <a:r>
              <a:rPr b="0" i="0" lang="en" sz="4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Example: Hierarchical clustering</a:t>
            </a:r>
            <a:endParaRPr b="0" i="0" sz="4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3" name="Google Shape;92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8551" y="1097250"/>
            <a:ext cx="6226900" cy="387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6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6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0" name="Google Shape;930;p69"/>
          <p:cNvPicPr preferRelativeResize="0"/>
          <p:nvPr/>
        </p:nvPicPr>
        <p:blipFill rotWithShape="1">
          <a:blip r:embed="rId3">
            <a:alphaModFix/>
          </a:blip>
          <a:srcRect b="0" l="0" r="269" t="0"/>
          <a:stretch/>
        </p:blipFill>
        <p:spPr>
          <a:xfrm>
            <a:off x="0" y="929400"/>
            <a:ext cx="5604577" cy="413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9187" y="1540425"/>
            <a:ext cx="1829526" cy="1178475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69"/>
          <p:cNvSpPr txBox="1"/>
          <p:nvPr/>
        </p:nvSpPr>
        <p:spPr>
          <a:xfrm>
            <a:off x="6254525" y="2626375"/>
            <a:ext cx="2306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B0465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ada.edu.az</a:t>
            </a:r>
            <a:endParaRPr b="1" sz="3200">
              <a:solidFill>
                <a:srgbClr val="B0465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3" name="Google Shape;933;p69"/>
          <p:cNvSpPr/>
          <p:nvPr/>
        </p:nvSpPr>
        <p:spPr>
          <a:xfrm>
            <a:off x="4399675" y="3832575"/>
            <a:ext cx="3071100" cy="928200"/>
          </a:xfrm>
          <a:prstGeom prst="wedgeRoundRectCallout">
            <a:avLst>
              <a:gd fmla="val 50557" name="adj1"/>
              <a:gd fmla="val -110114" name="adj2"/>
              <a:gd fmla="val 0" name="adj3"/>
            </a:avLst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Comic Sans MS"/>
                <a:ea typeface="Comic Sans MS"/>
                <a:cs typeface="Comic Sans MS"/>
                <a:sym typeface="Comic Sans MS"/>
              </a:rPr>
              <a:t>Data science from A to Z</a:t>
            </a:r>
            <a:endParaRPr sz="29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34" name="Google Shape;934;p69"/>
          <p:cNvSpPr txBox="1"/>
          <p:nvPr/>
        </p:nvSpPr>
        <p:spPr>
          <a:xfrm>
            <a:off x="457200" y="154484"/>
            <a:ext cx="82296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Commercial break</a:t>
            </a:r>
            <a:endParaRPr sz="4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70"/>
          <p:cNvSpPr txBox="1"/>
          <p:nvPr>
            <p:ph type="title"/>
          </p:nvPr>
        </p:nvSpPr>
        <p:spPr>
          <a:xfrm>
            <a:off x="457200" y="154484"/>
            <a:ext cx="8229600" cy="642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Font typeface="Calibri"/>
              <a:buNone/>
            </a:pPr>
            <a:r>
              <a:rPr lang="en" sz="4500"/>
              <a:t>Non-Euclidean case: clustroids</a:t>
            </a:r>
            <a:endParaRPr i="0" sz="4500" u="none" cap="none" strike="noStrike"/>
          </a:p>
        </p:txBody>
      </p:sp>
      <p:sp>
        <p:nvSpPr>
          <p:cNvPr id="940" name="Google Shape;940;p70"/>
          <p:cNvSpPr txBox="1"/>
          <p:nvPr>
            <p:ph idx="1" type="body"/>
          </p:nvPr>
        </p:nvSpPr>
        <p:spPr>
          <a:xfrm>
            <a:off x="457200" y="971551"/>
            <a:ext cx="8458200" cy="291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276352" lvl="0" marL="438912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◼"/>
            </a:pPr>
            <a:r>
              <a:rPr b="1" i="0" lang="en" sz="1800" u="none" cap="none" strike="noStrike">
                <a:latin typeface="Calibri"/>
                <a:ea typeface="Calibri"/>
                <a:cs typeface="Calibri"/>
                <a:sym typeface="Calibri"/>
              </a:rPr>
              <a:t>(1) How to represent a cluster of many points?</a:t>
            </a:r>
            <a:br>
              <a:rPr b="1" i="0" lang="en" sz="1800" u="none" cap="none" strike="noStrike">
                <a:latin typeface="Calibri"/>
                <a:ea typeface="Calibri"/>
                <a:cs typeface="Calibri"/>
                <a:sym typeface="Calibri"/>
              </a:rPr>
            </a:br>
            <a:r>
              <a:rPr b="1" lang="en" sz="1800" u="none" cap="none" strike="noStrike">
                <a:latin typeface="Calibri"/>
                <a:ea typeface="Calibri"/>
                <a:cs typeface="Calibri"/>
                <a:sym typeface="Calibri"/>
              </a:rPr>
              <a:t>clustroid</a:t>
            </a:r>
            <a:r>
              <a:rPr b="0" i="0" lang="en" sz="1800" u="none" cap="none" strike="noStrike">
                <a:latin typeface="Calibri"/>
                <a:ea typeface="Calibri"/>
                <a:cs typeface="Calibri"/>
                <a:sym typeface="Calibri"/>
              </a:rPr>
              <a:t>  = actual data poin</a:t>
            </a:r>
            <a:r>
              <a:rPr lang="en" sz="1800" cap="none" strike="noStrike"/>
              <a:t>t that is </a:t>
            </a:r>
            <a:r>
              <a:rPr b="1" lang="en" sz="1800" cap="none" strike="noStrike"/>
              <a:t>“closest”</a:t>
            </a:r>
            <a:r>
              <a:rPr lang="en" sz="1800" cap="none" strike="noStrike"/>
              <a:t> to the o</a:t>
            </a:r>
            <a:r>
              <a:rPr b="0" i="0" lang="en" sz="1800" u="none" cap="none" strike="noStrike">
                <a:latin typeface="Calibri"/>
                <a:ea typeface="Calibri"/>
                <a:cs typeface="Calibri"/>
                <a:sym typeface="Calibri"/>
              </a:rPr>
              <a:t>ther points</a:t>
            </a:r>
            <a:endParaRPr sz="1800"/>
          </a:p>
          <a:p>
            <a:pPr indent="-276352" lvl="0" marL="438912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◼"/>
            </a:pPr>
            <a:r>
              <a:rPr b="1" i="0" lang="en" sz="1800" u="none" cap="none" strike="noStrike">
                <a:latin typeface="Calibri"/>
                <a:ea typeface="Calibri"/>
                <a:cs typeface="Calibri"/>
                <a:sym typeface="Calibri"/>
              </a:rPr>
              <a:t>Possible meanings of “closest”:</a:t>
            </a:r>
            <a:endParaRPr sz="1800"/>
          </a:p>
          <a:p>
            <a:pPr indent="-210819" lvl="1" marL="73152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b="0" i="0" lang="en" sz="1800" u="none" cap="none" strike="noStrike">
                <a:latin typeface="Calibri"/>
                <a:ea typeface="Calibri"/>
                <a:cs typeface="Calibri"/>
                <a:sym typeface="Calibri"/>
              </a:rPr>
              <a:t>Smallest average distance to other points (a.k.</a:t>
            </a:r>
            <a:r>
              <a:rPr lang="en" sz="1800"/>
              <a:t>a. </a:t>
            </a:r>
            <a:r>
              <a:rPr b="1" lang="en" sz="1800"/>
              <a:t>medoid</a:t>
            </a:r>
            <a:r>
              <a:rPr lang="en" sz="1800"/>
              <a:t>)</a:t>
            </a:r>
            <a:endParaRPr sz="1800"/>
          </a:p>
          <a:p>
            <a:pPr indent="-210819" lvl="1" marL="73152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b="0" i="0" lang="en" sz="1800" u="none" cap="none" strike="noStrike">
                <a:latin typeface="Calibri"/>
                <a:ea typeface="Calibri"/>
                <a:cs typeface="Calibri"/>
                <a:sym typeface="Calibri"/>
              </a:rPr>
              <a:t>Smallest sum of squares of distances to other points</a:t>
            </a:r>
            <a:endParaRPr sz="1800"/>
          </a:p>
          <a:p>
            <a:pPr indent="-210819" lvl="1" marL="73152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▪"/>
            </a:pPr>
            <a:r>
              <a:rPr lang="en" sz="1800">
                <a:solidFill>
                  <a:schemeClr val="dk2"/>
                </a:solidFill>
              </a:rPr>
              <a:t>Smallest maximum distance to other points</a:t>
            </a:r>
            <a:endParaRPr sz="1800"/>
          </a:p>
        </p:txBody>
      </p:sp>
      <p:sp>
        <p:nvSpPr>
          <p:cNvPr id="941" name="Google Shape;941;p70"/>
          <p:cNvSpPr txBox="1"/>
          <p:nvPr/>
        </p:nvSpPr>
        <p:spPr>
          <a:xfrm>
            <a:off x="5486400" y="3619500"/>
            <a:ext cx="3657600" cy="11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Centroid</a:t>
            </a:r>
            <a:r>
              <a:rPr lang="en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is the avg. of all data</a:t>
            </a:r>
            <a:r>
              <a:rPr lang="en" sz="1600">
                <a:solidFill>
                  <a:schemeClr val="accent1"/>
                </a:solidFill>
              </a:rPr>
              <a:t> </a:t>
            </a:r>
            <a:r>
              <a:rPr lang="en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points in the cluster. This means centroid is an “artificial” point.</a:t>
            </a:r>
            <a:endParaRPr>
              <a:solidFill>
                <a:schemeClr val="accen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Clustroid</a:t>
            </a:r>
            <a:r>
              <a:rPr lang="en" sz="16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is an </a:t>
            </a:r>
            <a:r>
              <a:rPr b="1" lang="en" sz="16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existing</a:t>
            </a:r>
            <a:r>
              <a:rPr lang="en" sz="16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data</a:t>
            </a:r>
            <a:r>
              <a:rPr lang="en" sz="1600">
                <a:solidFill>
                  <a:srgbClr val="008000"/>
                </a:solidFill>
              </a:rPr>
              <a:t> </a:t>
            </a:r>
            <a:r>
              <a:rPr lang="en" sz="16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point that is “closest” to all other points in the cluster.</a:t>
            </a:r>
            <a:endParaRPr/>
          </a:p>
        </p:txBody>
      </p:sp>
      <p:sp>
        <p:nvSpPr>
          <p:cNvPr id="942" name="Google Shape;942;p70"/>
          <p:cNvSpPr/>
          <p:nvPr/>
        </p:nvSpPr>
        <p:spPr>
          <a:xfrm>
            <a:off x="1524000" y="3705999"/>
            <a:ext cx="1447800" cy="514200"/>
          </a:xfrm>
          <a:prstGeom prst="ellipse">
            <a:avLst/>
          </a:prstGeom>
          <a:solidFill>
            <a:srgbClr val="D60093">
              <a:alpha val="40000"/>
            </a:srgbClr>
          </a:solidFill>
          <a:ln cap="flat" cmpd="sng" w="38100">
            <a:solidFill>
              <a:srgbClr val="D600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70"/>
          <p:cNvSpPr/>
          <p:nvPr/>
        </p:nvSpPr>
        <p:spPr>
          <a:xfrm>
            <a:off x="2590800" y="3934599"/>
            <a:ext cx="76200" cy="57000"/>
          </a:xfrm>
          <a:prstGeom prst="ellipse">
            <a:avLst/>
          </a:prstGeom>
          <a:solidFill>
            <a:srgbClr val="7F7F7F"/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70"/>
          <p:cNvSpPr/>
          <p:nvPr/>
        </p:nvSpPr>
        <p:spPr>
          <a:xfrm>
            <a:off x="1981200" y="3991749"/>
            <a:ext cx="76200" cy="57000"/>
          </a:xfrm>
          <a:prstGeom prst="ellipse">
            <a:avLst/>
          </a:prstGeom>
          <a:solidFill>
            <a:srgbClr val="7F7F7F"/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70"/>
          <p:cNvSpPr/>
          <p:nvPr/>
        </p:nvSpPr>
        <p:spPr>
          <a:xfrm>
            <a:off x="1752600" y="3934599"/>
            <a:ext cx="76200" cy="57000"/>
          </a:xfrm>
          <a:prstGeom prst="ellipse">
            <a:avLst/>
          </a:prstGeom>
          <a:solidFill>
            <a:srgbClr val="7F7F7F"/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70"/>
          <p:cNvSpPr txBox="1"/>
          <p:nvPr/>
        </p:nvSpPr>
        <p:spPr>
          <a:xfrm>
            <a:off x="2074942" y="3849901"/>
            <a:ext cx="2874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947" name="Google Shape;947;p70"/>
          <p:cNvSpPr txBox="1"/>
          <p:nvPr/>
        </p:nvSpPr>
        <p:spPr>
          <a:xfrm>
            <a:off x="1467126" y="4286250"/>
            <a:ext cx="1809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Cluster o</a:t>
            </a:r>
            <a:r>
              <a:rPr lang="en" sz="2000">
                <a:solidFill>
                  <a:schemeClr val="dk1"/>
                </a:solidFill>
              </a:rPr>
              <a:t>f</a:t>
            </a:r>
            <a:b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 data points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70"/>
          <p:cNvSpPr txBox="1"/>
          <p:nvPr/>
        </p:nvSpPr>
        <p:spPr>
          <a:xfrm>
            <a:off x="3124200" y="3429000"/>
            <a:ext cx="1133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Centroid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949" name="Google Shape;949;p70"/>
          <p:cNvSpPr txBox="1"/>
          <p:nvPr/>
        </p:nvSpPr>
        <p:spPr>
          <a:xfrm>
            <a:off x="2943428" y="4106049"/>
            <a:ext cx="1197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Clustroid</a:t>
            </a:r>
            <a:endParaRPr b="1" sz="1800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70"/>
          <p:cNvSpPr txBox="1"/>
          <p:nvPr/>
        </p:nvSpPr>
        <p:spPr>
          <a:xfrm>
            <a:off x="351884" y="3486150"/>
            <a:ext cx="1172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point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1" name="Google Shape;951;p70"/>
          <p:cNvCxnSpPr/>
          <p:nvPr/>
        </p:nvCxnSpPr>
        <p:spPr>
          <a:xfrm>
            <a:off x="1143000" y="3705999"/>
            <a:ext cx="609600" cy="2181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52" name="Google Shape;952;p70"/>
          <p:cNvCxnSpPr/>
          <p:nvPr/>
        </p:nvCxnSpPr>
        <p:spPr>
          <a:xfrm flipH="1">
            <a:off x="2257864" y="3603439"/>
            <a:ext cx="900900" cy="3186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53" name="Google Shape;953;p70"/>
          <p:cNvCxnSpPr/>
          <p:nvPr/>
        </p:nvCxnSpPr>
        <p:spPr>
          <a:xfrm rot="10800000">
            <a:off x="2074881" y="4048949"/>
            <a:ext cx="925200" cy="1956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54" name="Google Shape;954;p70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4"/>
          <p:cNvSpPr txBox="1"/>
          <p:nvPr/>
        </p:nvSpPr>
        <p:spPr>
          <a:xfrm>
            <a:off x="303300" y="1166300"/>
            <a:ext cx="8662800" cy="3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Give us feedback on this lecture here: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https://go.epfl.ch/ada2023-lec9-feedback</a:t>
            </a:r>
            <a:r>
              <a:rPr lang="en" sz="2400"/>
              <a:t>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What did you (not) like about this lecture?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What was (not) well explained?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On what would you like more (fewer) details?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4" name="Google Shape;244;p4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71"/>
          <p:cNvSpPr txBox="1"/>
          <p:nvPr>
            <p:ph type="title"/>
          </p:nvPr>
        </p:nvSpPr>
        <p:spPr>
          <a:xfrm>
            <a:off x="268800" y="154475"/>
            <a:ext cx="86076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Font typeface="Calibri"/>
              <a:buNone/>
            </a:pPr>
            <a:r>
              <a:rPr lang="en" sz="4200"/>
              <a:t>Non-Euclidean case: cluster</a:t>
            </a:r>
            <a:r>
              <a:rPr i="0" lang="en" sz="4200" u="none" cap="none" strike="noStrike"/>
              <a:t> “</a:t>
            </a:r>
            <a:r>
              <a:rPr lang="en" sz="4200"/>
              <a:t>n</a:t>
            </a:r>
            <a:r>
              <a:rPr i="0" lang="en" sz="4200" u="none" cap="none" strike="noStrike"/>
              <a:t>earness”</a:t>
            </a:r>
            <a:endParaRPr sz="4100"/>
          </a:p>
        </p:txBody>
      </p:sp>
      <p:sp>
        <p:nvSpPr>
          <p:cNvPr id="960" name="Google Shape;960;p71"/>
          <p:cNvSpPr txBox="1"/>
          <p:nvPr>
            <p:ph idx="1" type="body"/>
          </p:nvPr>
        </p:nvSpPr>
        <p:spPr>
          <a:xfrm>
            <a:off x="457200" y="976313"/>
            <a:ext cx="8229600" cy="25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314452" lvl="0" marL="438912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◼"/>
            </a:pPr>
            <a:r>
              <a:rPr b="1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(2) How do you determine the “nearness” of clusters? </a:t>
            </a:r>
            <a:endParaRPr b="1" i="0" sz="24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-248919" lvl="1" marL="73152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b="1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Approach </a:t>
            </a:r>
            <a:r>
              <a:rPr b="1" lang="en" sz="2400"/>
              <a:t>1</a:t>
            </a:r>
            <a:r>
              <a:rPr b="1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Intercluster distance </a:t>
            </a: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= minimum of the distances between any two points, one from each cluster; or average of distances; or distance between </a:t>
            </a:r>
            <a:r>
              <a:rPr lang="en" sz="2400"/>
              <a:t>clustroids; etc.</a:t>
            </a:r>
            <a:endParaRPr sz="2400"/>
          </a:p>
          <a:p>
            <a:pPr indent="-248919" lvl="1" marL="73152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b="1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Approach </a:t>
            </a:r>
            <a:r>
              <a:rPr b="1" lang="en" sz="2400"/>
              <a:t>2</a:t>
            </a:r>
            <a:r>
              <a:rPr b="1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:</a:t>
            </a:r>
            <a:br>
              <a:rPr b="1" i="0" lang="en" sz="2400" u="none" cap="none" strike="noStrike"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Pick a notion of “</a:t>
            </a:r>
            <a:r>
              <a:rPr b="1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cohesion</a:t>
            </a: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” (</a:t>
            </a:r>
            <a:r>
              <a:rPr lang="en" sz="2400"/>
              <a:t>“tightness”</a:t>
            </a: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) of a cluster</a:t>
            </a:r>
            <a:br>
              <a:rPr lang="en" sz="2400"/>
            </a:br>
            <a:r>
              <a:rPr lang="en" sz="2400"/>
              <a:t>Then: nearness of clusters = cohesion of their</a:t>
            </a: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1" lang="en" sz="2400" u="none" cap="none" strike="noStrike">
                <a:latin typeface="Calibri"/>
                <a:ea typeface="Calibri"/>
                <a:cs typeface="Calibri"/>
                <a:sym typeface="Calibri"/>
              </a:rPr>
              <a:t>union</a:t>
            </a:r>
            <a:endParaRPr b="0" i="0" sz="24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71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http://www.ima.umn.edu/~iwen/REU/2Ddata.jpg" id="962" name="Google Shape;962;p71"/>
          <p:cNvPicPr preferRelativeResize="0"/>
          <p:nvPr/>
        </p:nvPicPr>
        <p:blipFill rotWithShape="1">
          <a:blip r:embed="rId3">
            <a:alphaModFix/>
          </a:blip>
          <a:srcRect b="0" l="0" r="0" t="43681"/>
          <a:stretch/>
        </p:blipFill>
        <p:spPr>
          <a:xfrm>
            <a:off x="51975" y="2687900"/>
            <a:ext cx="1128000" cy="49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72"/>
          <p:cNvSpPr txBox="1"/>
          <p:nvPr>
            <p:ph type="title"/>
          </p:nvPr>
        </p:nvSpPr>
        <p:spPr>
          <a:xfrm>
            <a:off x="457200" y="154484"/>
            <a:ext cx="8229600" cy="642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Font typeface="Calibri"/>
              <a:buNone/>
            </a:pPr>
            <a:r>
              <a:rPr i="0" lang="en" sz="4500" u="none" cap="none" strike="noStrike"/>
              <a:t>Cohesion</a:t>
            </a:r>
            <a:endParaRPr i="0" sz="4500" u="none" cap="none" strike="noStrike"/>
          </a:p>
        </p:txBody>
      </p:sp>
      <p:sp>
        <p:nvSpPr>
          <p:cNvPr id="968" name="Google Shape;968;p72"/>
          <p:cNvSpPr txBox="1"/>
          <p:nvPr>
            <p:ph idx="1" type="body"/>
          </p:nvPr>
        </p:nvSpPr>
        <p:spPr>
          <a:xfrm>
            <a:off x="457200" y="1357313"/>
            <a:ext cx="8229600" cy="25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314452" lvl="0" marL="438912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◼"/>
            </a:pPr>
            <a:r>
              <a:rPr b="1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Approach </a:t>
            </a:r>
            <a:r>
              <a:rPr b="1" lang="en" sz="2400"/>
              <a:t>2</a:t>
            </a:r>
            <a:r>
              <a:rPr b="1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.1:</a:t>
            </a: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 Use the </a:t>
            </a:r>
            <a:r>
              <a:rPr b="1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diameter</a:t>
            </a: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 of the merged cluster = maximum distance between points in the merged cluster</a:t>
            </a:r>
            <a:endParaRPr sz="2400"/>
          </a:p>
          <a:p>
            <a:pPr indent="-314452" lvl="0" marL="438912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◼"/>
            </a:pPr>
            <a:r>
              <a:rPr b="1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Approach </a:t>
            </a:r>
            <a:r>
              <a:rPr b="1" lang="en" sz="2400"/>
              <a:t>2</a:t>
            </a:r>
            <a:r>
              <a:rPr b="1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.2:</a:t>
            </a: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 Use the </a:t>
            </a:r>
            <a:r>
              <a:rPr b="1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average distance </a:t>
            </a: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between points in the merged cluster</a:t>
            </a:r>
            <a:endParaRPr sz="2400"/>
          </a:p>
        </p:txBody>
      </p:sp>
      <p:sp>
        <p:nvSpPr>
          <p:cNvPr id="969" name="Google Shape;969;p72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73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5" name="Google Shape;975;p73"/>
          <p:cNvSpPr txBox="1"/>
          <p:nvPr>
            <p:ph idx="1" type="body"/>
          </p:nvPr>
        </p:nvSpPr>
        <p:spPr>
          <a:xfrm>
            <a:off x="457200" y="290513"/>
            <a:ext cx="8229600" cy="25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How many branching points are there in a dendrogram for a dataset with </a:t>
            </a:r>
            <a:r>
              <a:rPr i="1" lang="en" sz="2400"/>
              <a:t>N</a:t>
            </a:r>
            <a:r>
              <a:rPr lang="en" sz="2400"/>
              <a:t> data points?</a:t>
            </a:r>
            <a:endParaRPr sz="2400"/>
          </a:p>
        </p:txBody>
      </p:sp>
      <p:pic>
        <p:nvPicPr>
          <p:cNvPr descr="http://www.mathworks.com/help/toolbox/stats/dendrogram.gif" id="976" name="Google Shape;976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1124" y="1162050"/>
            <a:ext cx="3681000" cy="1657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7" name="Google Shape;977;p73"/>
          <p:cNvGrpSpPr/>
          <p:nvPr/>
        </p:nvGrpSpPr>
        <p:grpSpPr>
          <a:xfrm>
            <a:off x="1581801" y="3012403"/>
            <a:ext cx="6073372" cy="1836474"/>
            <a:chOff x="1284095" y="3159541"/>
            <a:chExt cx="6073372" cy="1836474"/>
          </a:xfrm>
        </p:grpSpPr>
        <p:sp>
          <p:nvSpPr>
            <p:cNvPr id="978" name="Google Shape;978;p73"/>
            <p:cNvSpPr txBox="1"/>
            <p:nvPr/>
          </p:nvSpPr>
          <p:spPr>
            <a:xfrm>
              <a:off x="2539569" y="3467650"/>
              <a:ext cx="3022500" cy="1518000"/>
            </a:xfrm>
            <a:prstGeom prst="rect">
              <a:avLst/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600">
                  <a:latin typeface="Helvetica Neue"/>
                  <a:ea typeface="Helvetica Neue"/>
                  <a:cs typeface="Helvetica Neue"/>
                  <a:sym typeface="Helvetica Neue"/>
                </a:rPr>
                <a:t>POLLING TIME</a:t>
              </a:r>
              <a:endParaRPr b="1" sz="26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SzPts val="1600"/>
                <a:buFont typeface="Helvetica Neue"/>
                <a:buChar char="●"/>
              </a:pPr>
              <a:r>
                <a:rPr lang="en" sz="16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Scan QR code or go to</a:t>
              </a:r>
              <a:br>
                <a:rPr lang="en" sz="16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</a:br>
              <a:r>
                <a:rPr lang="en" sz="1600" u="sng">
                  <a:solidFill>
                    <a:srgbClr val="0277BD"/>
                  </a:solidFill>
                  <a:latin typeface="Helvetica Neue"/>
                  <a:ea typeface="Helvetica Neue"/>
                  <a:cs typeface="Helvetica Neue"/>
                  <a:sym typeface="Helvetica Neue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https://web.speakup.info/room/join/66626</a:t>
              </a:r>
              <a:endParaRPr sz="1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979" name="Google Shape;979;p7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84095" y="3159541"/>
              <a:ext cx="988575" cy="18364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0" name="Google Shape;980;p7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895117" y="3500200"/>
              <a:ext cx="1462350" cy="14623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74"/>
          <p:cNvSpPr txBox="1"/>
          <p:nvPr>
            <p:ph type="title"/>
          </p:nvPr>
        </p:nvSpPr>
        <p:spPr>
          <a:xfrm>
            <a:off x="457200" y="154484"/>
            <a:ext cx="8229600" cy="642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Font typeface="Calibri"/>
              <a:buNone/>
            </a:pPr>
            <a:r>
              <a:rPr i="0" lang="en" sz="4500" u="none" cap="none" strike="noStrike"/>
              <a:t>Implementation</a:t>
            </a:r>
            <a:endParaRPr i="0" sz="4500" u="none" cap="none" strike="noStrike"/>
          </a:p>
        </p:txBody>
      </p:sp>
      <p:sp>
        <p:nvSpPr>
          <p:cNvPr id="986" name="Google Shape;986;p74"/>
          <p:cNvSpPr txBox="1"/>
          <p:nvPr>
            <p:ph idx="1" type="body"/>
          </p:nvPr>
        </p:nvSpPr>
        <p:spPr>
          <a:xfrm>
            <a:off x="457200" y="900131"/>
            <a:ext cx="82296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314452" lvl="0" marL="438912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◼"/>
            </a:pPr>
            <a:r>
              <a:rPr b="1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Naïve implementation of hierarchical clustering:</a:t>
            </a:r>
            <a:endParaRPr sz="2400"/>
          </a:p>
          <a:p>
            <a:pPr indent="-248919" lvl="1" marL="73152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At each step, compute pairwise distances between all pairs of clusters, then merge</a:t>
            </a:r>
            <a:endParaRPr sz="2400"/>
          </a:p>
          <a:p>
            <a:pPr indent="-248919" lvl="1" marL="73152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O(</a:t>
            </a:r>
            <a:r>
              <a:rPr b="0" i="1" lang="en" sz="2400" u="none" cap="none" strike="noStrike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baseline="3000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), where </a:t>
            </a:r>
            <a:r>
              <a:rPr i="1" lang="en" sz="2400"/>
              <a:t>N</a:t>
            </a:r>
            <a:r>
              <a:rPr lang="en" sz="2400"/>
              <a:t> is the number of data points</a:t>
            </a:r>
            <a:endParaRPr b="0" sz="24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-314452" lvl="0" marL="438912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◼"/>
            </a:pPr>
            <a:r>
              <a:rPr b="1" i="0" lang="en" sz="2400" u="none" cap="none" strike="noStrike"/>
              <a:t>Careful implementation using priority queue</a:t>
            </a: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 can reduce time to O(</a:t>
            </a:r>
            <a:r>
              <a:rPr b="0" i="1" lang="en" sz="2400" u="none" cap="none" strike="noStrike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baseline="3000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 log </a:t>
            </a:r>
            <a:r>
              <a:rPr b="0" i="1" lang="en" sz="2400" u="none" cap="none" strike="noStrike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/>
          </a:p>
          <a:p>
            <a:pPr indent="-248919" lvl="1" marL="731520" marR="0" rtl="0" algn="l">
              <a:spcBef>
                <a:spcPts val="56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i="0" lang="en" sz="2400" u="none" cap="none" strike="noStrike"/>
              <a:t>Still too expensive for really big datasets</a:t>
            </a:r>
            <a:endParaRPr i="0" sz="2400" u="none" cap="none" strike="noStrike"/>
          </a:p>
        </p:txBody>
      </p:sp>
      <p:sp>
        <p:nvSpPr>
          <p:cNvPr id="987" name="Google Shape;987;p74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75"/>
          <p:cNvSpPr txBox="1"/>
          <p:nvPr>
            <p:ph idx="12" type="sldNum"/>
          </p:nvPr>
        </p:nvSpPr>
        <p:spPr>
          <a:xfrm>
            <a:off x="6851525" y="3575447"/>
            <a:ext cx="21336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41414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900">
              <a:solidFill>
                <a:srgbClr val="41414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3" name="Google Shape;993;p75"/>
          <p:cNvSpPr txBox="1"/>
          <p:nvPr>
            <p:ph type="title"/>
          </p:nvPr>
        </p:nvSpPr>
        <p:spPr>
          <a:xfrm>
            <a:off x="457200" y="154484"/>
            <a:ext cx="82296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Font typeface="Calibri"/>
              <a:buNone/>
            </a:pPr>
            <a:r>
              <a:rPr i="0" lang="en" sz="4500" u="none" cap="none" strike="noStrike"/>
              <a:t>Overview: Methods of </a:t>
            </a:r>
            <a:r>
              <a:rPr lang="en" sz="4500"/>
              <a:t>c</a:t>
            </a:r>
            <a:r>
              <a:rPr i="0" lang="en" sz="4500" u="none" cap="none" strike="noStrike"/>
              <a:t>lustering</a:t>
            </a:r>
            <a:endParaRPr/>
          </a:p>
        </p:txBody>
      </p:sp>
      <p:sp>
        <p:nvSpPr>
          <p:cNvPr id="994" name="Google Shape;994;p75"/>
          <p:cNvSpPr txBox="1"/>
          <p:nvPr>
            <p:ph idx="1" type="body"/>
          </p:nvPr>
        </p:nvSpPr>
        <p:spPr>
          <a:xfrm>
            <a:off x="457200" y="900113"/>
            <a:ext cx="8229600" cy="25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276352" lvl="0" marL="438912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◼"/>
            </a:pPr>
            <a:r>
              <a:rPr b="1" i="0" lang="en" sz="1800" u="none" cap="none" strike="noStrike">
                <a:latin typeface="Calibri"/>
                <a:ea typeface="Calibri"/>
                <a:cs typeface="Calibri"/>
                <a:sym typeface="Calibri"/>
              </a:rPr>
              <a:t>Hierarchical methods:</a:t>
            </a:r>
            <a:endParaRPr sz="1800"/>
          </a:p>
          <a:p>
            <a:pPr indent="-210819" lvl="1" marL="73152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b="1" i="0" lang="en" sz="1800" u="none" cap="none" strike="noStrike">
                <a:latin typeface="Calibri"/>
                <a:ea typeface="Calibri"/>
                <a:cs typeface="Calibri"/>
                <a:sym typeface="Calibri"/>
              </a:rPr>
              <a:t>Agglomerative</a:t>
            </a:r>
            <a:r>
              <a:rPr b="0" i="0" lang="en" sz="1800" u="none" cap="none" strike="noStrike">
                <a:latin typeface="Calibri"/>
                <a:ea typeface="Calibri"/>
                <a:cs typeface="Calibri"/>
                <a:sym typeface="Calibri"/>
              </a:rPr>
              <a:t> (bottom</a:t>
            </a:r>
            <a:r>
              <a:rPr lang="en" sz="1800"/>
              <a:t>-</a:t>
            </a:r>
            <a:r>
              <a:rPr b="0" i="0" lang="en" sz="1800" u="none" cap="none" strike="noStrike">
                <a:latin typeface="Calibri"/>
                <a:ea typeface="Calibri"/>
                <a:cs typeface="Calibri"/>
                <a:sym typeface="Calibri"/>
              </a:rPr>
              <a:t>up):</a:t>
            </a:r>
            <a:endParaRPr b="0" i="0" sz="18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-196596" lvl="2" marL="996696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b="0" i="0" lang="en" sz="1800" u="none" cap="none" strike="noStrike">
                <a:latin typeface="Calibri"/>
                <a:ea typeface="Calibri"/>
                <a:cs typeface="Calibri"/>
                <a:sym typeface="Calibri"/>
              </a:rPr>
              <a:t>Initially, each point is a cluster</a:t>
            </a:r>
            <a:endParaRPr b="0" i="0" sz="18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-196596" lvl="2" marL="996696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b="0" i="0" lang="en" sz="1800" u="none" cap="none" strike="noStrike">
                <a:latin typeface="Calibri"/>
                <a:ea typeface="Calibri"/>
                <a:cs typeface="Calibri"/>
                <a:sym typeface="Calibri"/>
              </a:rPr>
              <a:t>Repeatedly combine the two </a:t>
            </a:r>
            <a:br>
              <a:rPr b="0" i="0" lang="en" sz="1800" u="none" cap="none" strike="noStrike"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1800" u="none" cap="none" strike="noStrike">
                <a:latin typeface="Calibri"/>
                <a:ea typeface="Calibri"/>
                <a:cs typeface="Calibri"/>
                <a:sym typeface="Calibri"/>
              </a:rPr>
              <a:t>“nearest” clusters into one</a:t>
            </a:r>
            <a:endParaRPr sz="1800"/>
          </a:p>
          <a:p>
            <a:pPr indent="-210819" lvl="1" marL="73152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b="1" i="0" lang="en" sz="1800" u="none" cap="none" strike="noStrike">
                <a:latin typeface="Calibri"/>
                <a:ea typeface="Calibri"/>
                <a:cs typeface="Calibri"/>
                <a:sym typeface="Calibri"/>
              </a:rPr>
              <a:t>Divisive</a:t>
            </a:r>
            <a:r>
              <a:rPr b="0" i="0" lang="en" sz="1800" u="none" cap="none" strike="noStrike">
                <a:latin typeface="Calibri"/>
                <a:ea typeface="Calibri"/>
                <a:cs typeface="Calibri"/>
                <a:sym typeface="Calibri"/>
              </a:rPr>
              <a:t> (top</a:t>
            </a:r>
            <a:r>
              <a:rPr lang="en" sz="1800"/>
              <a:t>-</a:t>
            </a:r>
            <a:r>
              <a:rPr b="0" i="0" lang="en" sz="1800" u="none" cap="none" strike="noStrike">
                <a:latin typeface="Calibri"/>
                <a:ea typeface="Calibri"/>
                <a:cs typeface="Calibri"/>
                <a:sym typeface="Calibri"/>
              </a:rPr>
              <a:t>down):</a:t>
            </a:r>
            <a:endParaRPr sz="1800"/>
          </a:p>
          <a:p>
            <a:pPr indent="-196596" lvl="2" marL="996696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b="0" i="0" lang="en" sz="1800" u="none" cap="none" strike="noStrike">
                <a:latin typeface="Calibri"/>
                <a:ea typeface="Calibri"/>
                <a:cs typeface="Calibri"/>
                <a:sym typeface="Calibri"/>
              </a:rPr>
              <a:t>Start with one cluster and recursively split it</a:t>
            </a:r>
            <a:endParaRPr sz="1800"/>
          </a:p>
          <a:p>
            <a:pPr indent="-72135" lvl="8" marL="2231136" marR="0" rtl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-276352" lvl="0" marL="438912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◼"/>
            </a:pPr>
            <a:r>
              <a:rPr b="1" lang="en" sz="1800"/>
              <a:t>Flat methods (a.k.a. p</a:t>
            </a:r>
            <a:r>
              <a:rPr b="1" i="0" lang="en" sz="1800" u="none" cap="none" strike="noStrike">
                <a:latin typeface="Calibri"/>
                <a:ea typeface="Calibri"/>
                <a:cs typeface="Calibri"/>
                <a:sym typeface="Calibri"/>
              </a:rPr>
              <a:t>oint</a:t>
            </a:r>
            <a:r>
              <a:rPr b="1" lang="en" sz="1800"/>
              <a:t>-</a:t>
            </a:r>
            <a:r>
              <a:rPr b="1" i="0" lang="en" sz="1800" u="none" cap="none" strike="noStrike">
                <a:latin typeface="Calibri"/>
                <a:ea typeface="Calibri"/>
                <a:cs typeface="Calibri"/>
                <a:sym typeface="Calibri"/>
              </a:rPr>
              <a:t>assignment methods):</a:t>
            </a:r>
            <a:endParaRPr b="1" i="0" sz="18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-210819" lvl="1" marL="73152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b="0" i="0" lang="en" sz="1800" u="none" cap="none" strike="noStrike">
                <a:latin typeface="Calibri"/>
                <a:ea typeface="Calibri"/>
                <a:cs typeface="Calibri"/>
                <a:sym typeface="Calibri"/>
              </a:rPr>
              <a:t>Maintain a set of clusters</a:t>
            </a:r>
            <a:endParaRPr b="0" i="0" sz="18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-210819" lvl="1" marL="731520" marR="0" rtl="0" algn="l">
              <a:spcBef>
                <a:spcPts val="56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lang="en" sz="1800"/>
              <a:t>Assign p</a:t>
            </a:r>
            <a:r>
              <a:rPr b="0" i="0" lang="en" sz="1800" u="none" cap="none" strike="noStrike">
                <a:latin typeface="Calibri"/>
                <a:ea typeface="Calibri"/>
                <a:cs typeface="Calibri"/>
                <a:sym typeface="Calibri"/>
              </a:rPr>
              <a:t>oints to “nearest” cluster; </a:t>
            </a:r>
            <a:r>
              <a:rPr lang="en" sz="1800"/>
              <a:t>recompute clusters; repeat</a:t>
            </a:r>
            <a:endParaRPr b="0" i="0" sz="18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www.mathworks.com/help/toolbox/stats/dendrogram.gif" id="995" name="Google Shape;995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6924" y="1314450"/>
            <a:ext cx="3681000" cy="16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75"/>
          <p:cNvSpPr/>
          <p:nvPr/>
        </p:nvSpPr>
        <p:spPr>
          <a:xfrm>
            <a:off x="4568100" y="3922250"/>
            <a:ext cx="1526700" cy="957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NEXT</a:t>
            </a:r>
            <a:endParaRPr sz="3000"/>
          </a:p>
        </p:txBody>
      </p:sp>
      <p:pic>
        <p:nvPicPr>
          <p:cNvPr id="997" name="Google Shape;997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0046" y="639850"/>
            <a:ext cx="3781100" cy="3282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ima.umn.edu/~iwen/REU/2Ddata.jpg" id="998" name="Google Shape;998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81800" y="3468376"/>
            <a:ext cx="1905000" cy="11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76"/>
          <p:cNvSpPr txBox="1"/>
          <p:nvPr>
            <p:ph type="title"/>
          </p:nvPr>
        </p:nvSpPr>
        <p:spPr>
          <a:xfrm>
            <a:off x="4393225" y="457200"/>
            <a:ext cx="4827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</a:t>
            </a:r>
            <a:endParaRPr/>
          </a:p>
        </p:txBody>
      </p:sp>
      <p:sp>
        <p:nvSpPr>
          <p:cNvPr id="1004" name="Google Shape;1004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5" name="Google Shape;100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293" y="0"/>
            <a:ext cx="4475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76"/>
          <p:cNvSpPr txBox="1"/>
          <p:nvPr>
            <p:ph idx="4294967295" type="body"/>
          </p:nvPr>
        </p:nvSpPr>
        <p:spPr>
          <a:xfrm>
            <a:off x="4730251" y="1314600"/>
            <a:ext cx="4176600" cy="3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gorilla among the point-assignment clustering algorithms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77"/>
          <p:cNvSpPr txBox="1"/>
          <p:nvPr>
            <p:ph idx="1" type="body"/>
          </p:nvPr>
        </p:nvSpPr>
        <p:spPr>
          <a:xfrm>
            <a:off x="228601" y="819150"/>
            <a:ext cx="8678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" sz="2400"/>
              <a:t>Goal: assign each data point to one of </a:t>
            </a:r>
            <a:r>
              <a:rPr i="1" lang="en" sz="2400"/>
              <a:t>k</a:t>
            </a:r>
            <a:r>
              <a:rPr lang="en" sz="2400"/>
              <a:t> clusters such that the total distance of points to their centroids is minimized</a:t>
            </a:r>
            <a:br>
              <a:rPr lang="en" sz="2400"/>
            </a:b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" sz="2400"/>
              <a:t>Solved by a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simple greedy algorithm </a:t>
            </a:r>
            <a:r>
              <a:rPr lang="en" sz="2400"/>
              <a:t>(Lloyd’s algorithm):</a:t>
            </a:r>
            <a:br>
              <a:rPr lang="en" sz="2400"/>
            </a:br>
            <a:r>
              <a:rPr lang="en" sz="2400"/>
              <a:t>L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ocally </a:t>
            </a:r>
            <a:r>
              <a:rPr lang="en" sz="2400"/>
              <a:t>minimize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400"/>
              <a:t>the “distance” (usually squared Euclidean distance) from data points to their respective centroids:</a:t>
            </a:r>
            <a:endParaRPr sz="2400"/>
          </a:p>
          <a:p>
            <a:pPr indent="-342900" lvl="0" marL="8001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</a:pPr>
            <a:r>
              <a:rPr b="1" i="0" lang="en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Find the closest cluster centroid 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each </a:t>
            </a:r>
            <a:r>
              <a:rPr lang="en" sz="2400"/>
              <a:t>data point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and assign </a:t>
            </a:r>
            <a:r>
              <a:rPr lang="en" sz="2400"/>
              <a:t>the point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that cluster. </a:t>
            </a:r>
            <a:endParaRPr sz="2400"/>
          </a:p>
          <a:p>
            <a:pPr indent="-342900" lvl="0" marL="8001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</a:pPr>
            <a:r>
              <a:rPr b="1" i="0" lang="en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Recompute the cluster centroid 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(the mean of </a:t>
            </a:r>
            <a:r>
              <a:rPr lang="en" sz="2400"/>
              <a:t>data points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the cluster)</a:t>
            </a:r>
            <a:r>
              <a:rPr lang="en" sz="2400"/>
              <a:t> for each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cluster. </a:t>
            </a:r>
            <a:endParaRPr sz="2400"/>
          </a:p>
        </p:txBody>
      </p:sp>
      <p:sp>
        <p:nvSpPr>
          <p:cNvPr id="1013" name="Google Shape;1013;p77"/>
          <p:cNvSpPr txBox="1"/>
          <p:nvPr>
            <p:ph type="title"/>
          </p:nvPr>
        </p:nvSpPr>
        <p:spPr>
          <a:xfrm>
            <a:off x="457200" y="1"/>
            <a:ext cx="8229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K-means clustering</a:t>
            </a:r>
            <a:endParaRPr b="1"/>
          </a:p>
        </p:txBody>
      </p:sp>
      <p:sp>
        <p:nvSpPr>
          <p:cNvPr id="1014" name="Google Shape;1014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78"/>
          <p:cNvSpPr txBox="1"/>
          <p:nvPr>
            <p:ph type="title"/>
          </p:nvPr>
        </p:nvSpPr>
        <p:spPr>
          <a:xfrm>
            <a:off x="457200" y="93126"/>
            <a:ext cx="8229600" cy="594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K-means clustering</a:t>
            </a:r>
            <a:endParaRPr b="1"/>
          </a:p>
        </p:txBody>
      </p:sp>
      <p:sp>
        <p:nvSpPr>
          <p:cNvPr id="1021" name="Google Shape;1021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2" name="Google Shape;102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2750" y="858473"/>
            <a:ext cx="4778495" cy="4151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79"/>
          <p:cNvSpPr txBox="1"/>
          <p:nvPr>
            <p:ph idx="1" type="body"/>
          </p:nvPr>
        </p:nvSpPr>
        <p:spPr>
          <a:xfrm>
            <a:off x="457200" y="1105875"/>
            <a:ext cx="8229600" cy="3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</a:pPr>
            <a:r>
              <a:rPr b="1" lang="en" sz="2800">
                <a:solidFill>
                  <a:srgbClr val="C00000"/>
                </a:solidFill>
              </a:rPr>
              <a:t>How long to iterate?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fixed number of iterations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" sz="2800"/>
              <a:t>or u</a:t>
            </a: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ntil no change in assignments (guaranteed to happen)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" sz="2800"/>
              <a:t>o</a:t>
            </a:r>
            <a:r>
              <a:rPr lang="en" sz="2800"/>
              <a:t>r u</a:t>
            </a: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ntil only small change in cluster </a:t>
            </a:r>
            <a:r>
              <a:rPr lang="en" sz="2800"/>
              <a:t>“tightness” (sum of [squared] distances from points to centroids)</a:t>
            </a:r>
            <a:endParaRPr/>
          </a:p>
        </p:txBody>
      </p:sp>
      <p:sp>
        <p:nvSpPr>
          <p:cNvPr id="1029" name="Google Shape;1029;p79"/>
          <p:cNvSpPr txBox="1"/>
          <p:nvPr>
            <p:ph type="title"/>
          </p:nvPr>
        </p:nvSpPr>
        <p:spPr>
          <a:xfrm>
            <a:off x="457200" y="93126"/>
            <a:ext cx="8229600" cy="594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K-means clustering</a:t>
            </a:r>
            <a:endParaRPr b="1"/>
          </a:p>
        </p:txBody>
      </p:sp>
      <p:sp>
        <p:nvSpPr>
          <p:cNvPr id="1030" name="Google Shape;1030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80"/>
          <p:cNvSpPr txBox="1"/>
          <p:nvPr>
            <p:ph idx="1" type="body"/>
          </p:nvPr>
        </p:nvSpPr>
        <p:spPr>
          <a:xfrm>
            <a:off x="457200" y="952500"/>
            <a:ext cx="8229600" cy="40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need to pick some points for the first round of the algorithm: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1" i="0" lang="en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Random sample: 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Pick a random subset of </a:t>
            </a:r>
            <a:r>
              <a:rPr b="0" i="1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points from the dataset.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1" i="0" lang="en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K-Means++: 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Iteratively construct a random sample with good spacing across the dataset. </a:t>
            </a:r>
            <a:endParaRPr/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</a:pPr>
            <a:r>
              <a:rPr b="1" i="0" lang="en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Note: 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Finding </a:t>
            </a:r>
            <a:r>
              <a:rPr lang="en" sz="2400"/>
              <a:t>an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optimal k-</a:t>
            </a:r>
            <a:r>
              <a:rPr lang="en" sz="2400"/>
              <a:t>m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eans clustering is NP-hard. </a:t>
            </a:r>
            <a:r>
              <a:rPr lang="en" sz="2400"/>
              <a:t>The above 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help avoid bad configurations. </a:t>
            </a:r>
            <a:endParaRPr/>
          </a:p>
        </p:txBody>
      </p:sp>
      <p:sp>
        <p:nvSpPr>
          <p:cNvPr id="1037" name="Google Shape;1037;p80"/>
          <p:cNvSpPr txBox="1"/>
          <p:nvPr>
            <p:ph type="title"/>
          </p:nvPr>
        </p:nvSpPr>
        <p:spPr>
          <a:xfrm>
            <a:off x="457200" y="93126"/>
            <a:ext cx="8229600" cy="594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K-means </a:t>
            </a:r>
            <a:r>
              <a:rPr b="1" lang="en"/>
              <a:t>i</a:t>
            </a:r>
            <a:r>
              <a:rPr b="1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nitialization</a:t>
            </a:r>
            <a:endParaRPr b="1"/>
          </a:p>
        </p:txBody>
      </p:sp>
      <p:sp>
        <p:nvSpPr>
          <p:cNvPr id="1038" name="Google Shape;1038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5"/>
          <p:cNvSpPr txBox="1"/>
          <p:nvPr>
            <p:ph type="title"/>
          </p:nvPr>
        </p:nvSpPr>
        <p:spPr>
          <a:xfrm>
            <a:off x="457200" y="0"/>
            <a:ext cx="82296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</a:t>
            </a:r>
            <a:r>
              <a:rPr lang="en"/>
              <a:t>l</a:t>
            </a: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earning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45"/>
          <p:cNvSpPr txBox="1"/>
          <p:nvPr>
            <p:ph idx="1" type="body"/>
          </p:nvPr>
        </p:nvSpPr>
        <p:spPr>
          <a:xfrm>
            <a:off x="457200" y="886206"/>
            <a:ext cx="8229600" cy="38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1" i="0" lang="en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Supervised: 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are given input/output </a:t>
            </a:r>
            <a:r>
              <a:rPr lang="en" sz="2400"/>
              <a:t>pairs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b="0" i="1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1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(</a:t>
            </a:r>
            <a:r>
              <a:rPr lang="en" sz="2400"/>
              <a:t>a.k.a. “samples”)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400"/>
              <a:t>that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400"/>
              <a:t>are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relate</a:t>
            </a:r>
            <a:r>
              <a:rPr lang="en" sz="2400"/>
              <a:t>d via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function </a:t>
            </a:r>
            <a:r>
              <a:rPr b="0" i="1" lang="en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0" i="0" lang="en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1" lang="en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b="0" i="0" lang="en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0" i="1" lang="en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i="0" lang="en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We would like to “learn” </a:t>
            </a:r>
            <a:r>
              <a:rPr b="0" i="1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and evaluate it on new data.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" sz="2400">
                <a:solidFill>
                  <a:srgbClr val="BF9000"/>
                </a:solidFill>
              </a:rPr>
              <a:t>Discrete</a:t>
            </a:r>
            <a:r>
              <a:rPr lang="en" sz="2400"/>
              <a:t> </a:t>
            </a:r>
            <a:r>
              <a:rPr i="1" lang="en" sz="2400"/>
              <a:t>y</a:t>
            </a:r>
            <a:r>
              <a:rPr lang="en" sz="2400"/>
              <a:t> (class labels): </a:t>
            </a:r>
            <a:r>
              <a:rPr b="1" lang="en" sz="2400">
                <a:solidFill>
                  <a:srgbClr val="0070C0"/>
                </a:solidFill>
              </a:rPr>
              <a:t>“</a:t>
            </a:r>
            <a:r>
              <a:rPr b="1" i="0" lang="en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r>
              <a:rPr b="1" lang="en" sz="2400">
                <a:solidFill>
                  <a:srgbClr val="0070C0"/>
                </a:solidFill>
              </a:rPr>
              <a:t>”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" sz="2400">
                <a:solidFill>
                  <a:srgbClr val="6AA84F"/>
                </a:solidFill>
              </a:rPr>
              <a:t>Continuous</a:t>
            </a:r>
            <a:r>
              <a:rPr lang="en" sz="2400"/>
              <a:t> </a:t>
            </a:r>
            <a:r>
              <a:rPr i="1" lang="en" sz="2400"/>
              <a:t>y</a:t>
            </a:r>
            <a:r>
              <a:rPr lang="en" sz="2400"/>
              <a:t>: </a:t>
            </a:r>
            <a:r>
              <a:rPr b="1" lang="en" sz="2400">
                <a:solidFill>
                  <a:srgbClr val="0070C0"/>
                </a:solidFill>
              </a:rPr>
              <a:t>“r</a:t>
            </a:r>
            <a:r>
              <a:rPr b="1" i="0" lang="en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egression</a:t>
            </a:r>
            <a:r>
              <a:rPr b="1" lang="en" sz="2400">
                <a:solidFill>
                  <a:srgbClr val="0070C0"/>
                </a:solidFill>
              </a:rPr>
              <a:t>” </a:t>
            </a:r>
            <a:r>
              <a:rPr lang="en" sz="2400"/>
              <a:t>(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e.g., linear regression)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1" i="0" lang="en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Unsupervised: 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Given only samples </a:t>
            </a:r>
            <a:r>
              <a:rPr b="0" i="1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the data, we compute a fu</a:t>
            </a:r>
            <a:r>
              <a:rPr b="0" i="0" lang="en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nction </a:t>
            </a:r>
            <a:r>
              <a:rPr b="0" i="1" lang="en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b="0" i="0" lang="en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such that </a:t>
            </a:r>
            <a:r>
              <a:rPr i="1" lang="en" sz="2400">
                <a:solidFill>
                  <a:srgbClr val="0070C0"/>
                </a:solidFill>
              </a:rPr>
              <a:t>y</a:t>
            </a:r>
            <a:r>
              <a:rPr lang="en" sz="2400">
                <a:solidFill>
                  <a:srgbClr val="0070C0"/>
                </a:solidFill>
              </a:rPr>
              <a:t> = </a:t>
            </a:r>
            <a:r>
              <a:rPr i="1" lang="en" sz="2400">
                <a:solidFill>
                  <a:srgbClr val="0070C0"/>
                </a:solidFill>
              </a:rPr>
              <a:t>f</a:t>
            </a:r>
            <a:r>
              <a:rPr lang="en" sz="2400">
                <a:solidFill>
                  <a:srgbClr val="0070C0"/>
                </a:solidFill>
              </a:rPr>
              <a:t>(</a:t>
            </a:r>
            <a:r>
              <a:rPr i="1" lang="en" sz="2400">
                <a:solidFill>
                  <a:srgbClr val="0070C0"/>
                </a:solidFill>
              </a:rPr>
              <a:t>X</a:t>
            </a:r>
            <a:r>
              <a:rPr lang="en" sz="2400">
                <a:solidFill>
                  <a:srgbClr val="0070C0"/>
                </a:solidFill>
              </a:rPr>
              <a:t>)</a:t>
            </a:r>
            <a:r>
              <a:rPr b="0" i="0" lang="en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a</a:t>
            </a:r>
            <a:r>
              <a:rPr lang="en" sz="2400">
                <a:solidFill>
                  <a:srgbClr val="000000"/>
                </a:solidFill>
              </a:rPr>
              <a:t> </a:t>
            </a:r>
            <a:r>
              <a:rPr b="0" i="0" lang="en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“simpler”</a:t>
            </a:r>
            <a:r>
              <a:rPr lang="en" sz="2400">
                <a:solidFill>
                  <a:srgbClr val="000000"/>
                </a:solidFill>
              </a:rPr>
              <a:t> representation.</a:t>
            </a:r>
            <a:endParaRPr>
              <a:solidFill>
                <a:srgbClr val="000000"/>
              </a:solidFill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" sz="2400">
                <a:solidFill>
                  <a:srgbClr val="BF9000"/>
                </a:solidFill>
              </a:rPr>
              <a:t>Discrete</a:t>
            </a:r>
            <a:r>
              <a:rPr lang="en" sz="2400">
                <a:solidFill>
                  <a:srgbClr val="000000"/>
                </a:solidFill>
              </a:rPr>
              <a:t> </a:t>
            </a:r>
            <a:r>
              <a:rPr i="1" lang="en" sz="2400">
                <a:solidFill>
                  <a:srgbClr val="000000"/>
                </a:solidFill>
              </a:rPr>
              <a:t>y</a:t>
            </a:r>
            <a:r>
              <a:rPr lang="en" sz="2400"/>
              <a:t> (cluster labels)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1" lang="en" sz="2400">
                <a:solidFill>
                  <a:srgbClr val="0070C0"/>
                </a:solidFill>
              </a:rPr>
              <a:t>“clustering”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" sz="2400">
                <a:solidFill>
                  <a:srgbClr val="6AA84F"/>
                </a:solidFill>
              </a:rPr>
              <a:t>Continuous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1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1" lang="en" sz="2400">
                <a:solidFill>
                  <a:srgbClr val="0070C0"/>
                </a:solidFill>
              </a:rPr>
              <a:t>“dimensionality reduction” </a:t>
            </a:r>
            <a:r>
              <a:rPr lang="en" sz="2400">
                <a:solidFill>
                  <a:srgbClr val="0070C0"/>
                </a:solidFill>
              </a:rPr>
              <a:t>(e.g., matrix factorization, unsupervised neural networks)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45"/>
          <p:cNvSpPr/>
          <p:nvPr/>
        </p:nvSpPr>
        <p:spPr>
          <a:xfrm>
            <a:off x="903900" y="2046900"/>
            <a:ext cx="6998100" cy="733800"/>
          </a:xfrm>
          <a:prstGeom prst="rect">
            <a:avLst/>
          </a:prstGeom>
          <a:solidFill>
            <a:srgbClr val="FFFFFF">
              <a:alpha val="75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81"/>
          <p:cNvSpPr txBox="1"/>
          <p:nvPr>
            <p:ph idx="1" type="body"/>
          </p:nvPr>
        </p:nvSpPr>
        <p:spPr>
          <a:xfrm>
            <a:off x="457200" y="876300"/>
            <a:ext cx="8229600" cy="40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</a:pPr>
            <a:r>
              <a:rPr b="1" i="0" lang="en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Start: 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Choose first cluster center at random from the data points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</a:pPr>
            <a:r>
              <a:rPr b="1" i="0" lang="en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Iterate:</a:t>
            </a:r>
            <a:endParaRPr sz="2400"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every remaining data point </a:t>
            </a:r>
            <a:r>
              <a:rPr b="0" i="1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compute the distance </a:t>
            </a:r>
            <a:r>
              <a:rPr i="1" lang="en" sz="2400"/>
              <a:t>D</a:t>
            </a:r>
            <a:r>
              <a:rPr lang="en" sz="2400"/>
              <a:t>(</a:t>
            </a:r>
            <a:r>
              <a:rPr i="1" lang="en" sz="2400"/>
              <a:t>x</a:t>
            </a:r>
            <a:r>
              <a:rPr lang="en" sz="2400"/>
              <a:t>) 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b="0" i="1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the closest previously selec</a:t>
            </a:r>
            <a:r>
              <a:rPr lang="en" sz="2400"/>
              <a:t>ted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cluster center.</a:t>
            </a:r>
            <a:endParaRPr sz="2400"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Choose a remaining point </a:t>
            </a:r>
            <a:r>
              <a:rPr b="0" i="1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randomly with probability proportional to </a:t>
            </a:r>
            <a:r>
              <a:rPr b="0" i="1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0" i="1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b="0" baseline="3000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and make it a new cluster center. </a:t>
            </a:r>
            <a:endParaRPr sz="2400"/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Intuitively, this finds a sample of widely-spaced points from dense regions of the data space, avoiding “collapsing” of the clustering into a few internal centers.</a:t>
            </a:r>
            <a:endParaRPr sz="2400"/>
          </a:p>
        </p:txBody>
      </p:sp>
      <p:sp>
        <p:nvSpPr>
          <p:cNvPr id="1045" name="Google Shape;1045;p81"/>
          <p:cNvSpPr txBox="1"/>
          <p:nvPr>
            <p:ph type="title"/>
          </p:nvPr>
        </p:nvSpPr>
        <p:spPr>
          <a:xfrm>
            <a:off x="457200" y="93126"/>
            <a:ext cx="8229600" cy="594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K-means++ </a:t>
            </a:r>
            <a:r>
              <a:rPr i="0" lang="en" sz="1600" u="none" cap="none" strike="noStrike">
                <a:solidFill>
                  <a:schemeClr val="dk1"/>
                </a:solidFill>
              </a:rPr>
              <a:t>[</a:t>
            </a:r>
            <a:r>
              <a:rPr i="0" lang="en" sz="1600" u="sng" cap="none" strike="noStrike">
                <a:solidFill>
                  <a:schemeClr val="hlink"/>
                </a:solidFill>
                <a:hlinkClick r:id="rId3"/>
              </a:rPr>
              <a:t>link</a:t>
            </a:r>
            <a:r>
              <a:rPr lang="en" sz="1600"/>
              <a:t>]</a:t>
            </a:r>
            <a:endParaRPr sz="1600"/>
          </a:p>
        </p:txBody>
      </p:sp>
      <p:sp>
        <p:nvSpPr>
          <p:cNvPr id="1046" name="Google Shape;1046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82"/>
          <p:cNvSpPr txBox="1"/>
          <p:nvPr>
            <p:ph type="title"/>
          </p:nvPr>
        </p:nvSpPr>
        <p:spPr>
          <a:xfrm>
            <a:off x="457200" y="50801"/>
            <a:ext cx="8229600" cy="71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K-means properties</a:t>
            </a:r>
            <a:endParaRPr b="1"/>
          </a:p>
        </p:txBody>
      </p:sp>
      <p:sp>
        <p:nvSpPr>
          <p:cNvPr id="1052" name="Google Shape;1052;p82"/>
          <p:cNvSpPr txBox="1"/>
          <p:nvPr>
            <p:ph idx="1" type="body"/>
          </p:nvPr>
        </p:nvSpPr>
        <p:spPr>
          <a:xfrm>
            <a:off x="457200" y="838200"/>
            <a:ext cx="8229600" cy="4019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" sz="2400"/>
              <a:t>G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reedy algorithm with random</a:t>
            </a:r>
            <a:r>
              <a:rPr lang="en" sz="2400"/>
              <a:t> initialization 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b="1" i="0" lang="en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solution </a:t>
            </a:r>
            <a:r>
              <a:rPr b="1" lang="en" sz="2400">
                <a:solidFill>
                  <a:srgbClr val="C00000"/>
                </a:solidFill>
              </a:rPr>
              <a:t>may be</a:t>
            </a:r>
            <a:r>
              <a:rPr b="1" i="0" lang="en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suboptimal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400"/>
              <a:t>&amp;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400"/>
              <a:t>vary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significantly with different initial points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Very simple convergence proofs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1" i="0" lang="en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Performance is O(</a:t>
            </a:r>
            <a:r>
              <a:rPr b="1" i="1" lang="en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nk</a:t>
            </a:r>
            <a:r>
              <a:rPr b="1" i="0" lang="en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) per iteration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400"/>
              <a:t>—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not bad, and can be heuristically improved</a:t>
            </a:r>
            <a:b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1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2400"/>
              <a:t>number of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400"/>
              <a:t>points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the dataset, </a:t>
            </a:r>
            <a:r>
              <a:rPr b="0" i="1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number clusters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Many </a:t>
            </a:r>
            <a:r>
              <a:rPr lang="en" sz="2400"/>
              <a:t>variants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e.g. 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Fixed-size clusters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" sz="2000"/>
              <a:t>S</a:t>
            </a: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oft clustering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" sz="2400"/>
              <a:t>W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orks well for</a:t>
            </a:r>
            <a:r>
              <a:rPr lang="en" sz="2400"/>
              <a:t> 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b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condensation/compression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4" name="Google Shape;105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8125" y="3494899"/>
            <a:ext cx="2784175" cy="154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83"/>
          <p:cNvSpPr txBox="1"/>
          <p:nvPr>
            <p:ph type="title"/>
          </p:nvPr>
        </p:nvSpPr>
        <p:spPr>
          <a:xfrm>
            <a:off x="229702" y="324161"/>
            <a:ext cx="8580900" cy="6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K-means drawbacks</a:t>
            </a:r>
            <a:endParaRPr b="1" sz="4800"/>
          </a:p>
        </p:txBody>
      </p:sp>
      <p:sp>
        <p:nvSpPr>
          <p:cNvPr id="1060" name="Google Shape;1060;p83"/>
          <p:cNvSpPr txBox="1"/>
          <p:nvPr>
            <p:ph idx="1" type="body"/>
          </p:nvPr>
        </p:nvSpPr>
        <p:spPr>
          <a:xfrm>
            <a:off x="233232" y="1008126"/>
            <a:ext cx="8571000" cy="3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342900" rtl="0" algn="l"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Often terminates at a </a:t>
            </a:r>
            <a:r>
              <a:rPr b="1" lang="en">
                <a:solidFill>
                  <a:schemeClr val="dk1"/>
                </a:solidFill>
              </a:rPr>
              <a:t>local but </a:t>
            </a:r>
            <a:r>
              <a:rPr b="1" lang="en">
                <a:solidFill>
                  <a:srgbClr val="000000"/>
                </a:solidFill>
              </a:rPr>
              <a:t>non-global </a:t>
            </a:r>
            <a:r>
              <a:rPr b="1" lang="en">
                <a:solidFill>
                  <a:srgbClr val="000000"/>
                </a:solidFill>
              </a:rPr>
              <a:t>optimum</a:t>
            </a:r>
            <a:r>
              <a:rPr lang="en">
                <a:solidFill>
                  <a:srgbClr val="000000"/>
                </a:solidFill>
              </a:rPr>
              <a:t> (mitigated by smart initialization such k-means++, or by re-running multiple times with different initializations)</a:t>
            </a:r>
            <a:endParaRPr>
              <a:solidFill>
                <a:srgbClr val="000000"/>
              </a:solidFill>
            </a:endParaRPr>
          </a:p>
          <a:p>
            <a:pPr indent="-203200" lvl="0" marL="342900" rtl="0" algn="l"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Requires</a:t>
            </a:r>
            <a:r>
              <a:rPr lang="en">
                <a:solidFill>
                  <a:srgbClr val="000000"/>
                </a:solidFill>
              </a:rPr>
              <a:t> the notion of a </a:t>
            </a:r>
            <a:r>
              <a:rPr b="1" lang="en">
                <a:solidFill>
                  <a:srgbClr val="000000"/>
                </a:solidFill>
              </a:rPr>
              <a:t>mean</a:t>
            </a:r>
            <a:endParaRPr>
              <a:solidFill>
                <a:srgbClr val="000000"/>
              </a:solidFill>
            </a:endParaRPr>
          </a:p>
          <a:p>
            <a:pPr indent="-203200" lvl="0" marL="342900" rtl="0" algn="l"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Requires</a:t>
            </a:r>
            <a:r>
              <a:rPr lang="en">
                <a:solidFill>
                  <a:srgbClr val="000000"/>
                </a:solidFill>
              </a:rPr>
              <a:t> specifying </a:t>
            </a:r>
            <a:r>
              <a:rPr b="1" i="1" lang="en">
                <a:solidFill>
                  <a:srgbClr val="000000"/>
                </a:solidFill>
              </a:rPr>
              <a:t>k</a:t>
            </a:r>
            <a:r>
              <a:rPr lang="en">
                <a:solidFill>
                  <a:srgbClr val="000000"/>
                </a:solidFill>
              </a:rPr>
              <a:t> (number of clusters) in advance</a:t>
            </a:r>
            <a:endParaRPr>
              <a:solidFill>
                <a:srgbClr val="000000"/>
              </a:solidFill>
            </a:endParaRPr>
          </a:p>
          <a:p>
            <a:pPr indent="-203200" lvl="0" marL="342900" rtl="0" algn="l"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Doesn’t handle </a:t>
            </a:r>
            <a:r>
              <a:rPr b="1" lang="en">
                <a:solidFill>
                  <a:srgbClr val="000000"/>
                </a:solidFill>
              </a:rPr>
              <a:t>noisy data and outliers</a:t>
            </a:r>
            <a:r>
              <a:rPr lang="en">
                <a:solidFill>
                  <a:srgbClr val="000000"/>
                </a:solidFill>
              </a:rPr>
              <a:t> well</a:t>
            </a:r>
            <a:endParaRPr>
              <a:solidFill>
                <a:srgbClr val="000000"/>
              </a:solidFill>
            </a:endParaRPr>
          </a:p>
          <a:p>
            <a:pPr indent="-203200" lvl="0" marL="342900" rtl="0" algn="l"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Clusters </a:t>
            </a:r>
            <a:r>
              <a:rPr b="1" lang="en">
                <a:solidFill>
                  <a:srgbClr val="000000"/>
                </a:solidFill>
              </a:rPr>
              <a:t>only</a:t>
            </a:r>
            <a:r>
              <a:rPr lang="en">
                <a:solidFill>
                  <a:srgbClr val="000000"/>
                </a:solidFill>
              </a:rPr>
              <a:t> have </a:t>
            </a:r>
            <a:r>
              <a:rPr b="1" lang="en">
                <a:solidFill>
                  <a:srgbClr val="000000"/>
                </a:solidFill>
              </a:rPr>
              <a:t>convex shapes</a:t>
            </a:r>
            <a:endParaRPr b="1">
              <a:solidFill>
                <a:srgbClr val="000000"/>
              </a:solidFill>
            </a:endParaRPr>
          </a:p>
          <a:p>
            <a:pPr indent="-203200" lvl="0" marL="342900" rtl="0" algn="l"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203200" lvl="0" marL="342900" rtl="0" algn="l">
              <a:spcBef>
                <a:spcPts val="1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83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http://www.mathworks.com/matlabcentral/fx_files/19344/1/k_means.jpg" id="1062" name="Google Shape;1062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5710" y="3287250"/>
            <a:ext cx="3412500" cy="191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84"/>
          <p:cNvSpPr txBox="1"/>
          <p:nvPr>
            <p:ph type="title"/>
          </p:nvPr>
        </p:nvSpPr>
        <p:spPr>
          <a:xfrm>
            <a:off x="229702" y="324161"/>
            <a:ext cx="8580900" cy="6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to choose </a:t>
            </a:r>
            <a:r>
              <a:rPr b="1" i="1" lang="en"/>
              <a:t>k</a:t>
            </a:r>
            <a:r>
              <a:rPr b="1" lang="en"/>
              <a:t>?</a:t>
            </a:r>
            <a:endParaRPr b="1"/>
          </a:p>
        </p:txBody>
      </p:sp>
      <p:sp>
        <p:nvSpPr>
          <p:cNvPr id="1068" name="Google Shape;1068;p84"/>
          <p:cNvSpPr txBox="1"/>
          <p:nvPr>
            <p:ph idx="1" type="body"/>
          </p:nvPr>
        </p:nvSpPr>
        <p:spPr>
          <a:xfrm>
            <a:off x="233232" y="1008126"/>
            <a:ext cx="8571000" cy="3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342900" rtl="0" algn="l">
              <a:spcBef>
                <a:spcPts val="148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F</a:t>
            </a:r>
            <a:r>
              <a:rPr lang="en">
                <a:solidFill>
                  <a:srgbClr val="000000"/>
                </a:solidFill>
              </a:rPr>
              <a:t>or </a:t>
            </a:r>
            <a:r>
              <a:rPr i="1" lang="en">
                <a:solidFill>
                  <a:srgbClr val="000000"/>
                </a:solidFill>
              </a:rPr>
              <a:t>k</a:t>
            </a:r>
            <a:r>
              <a:rPr lang="en">
                <a:solidFill>
                  <a:srgbClr val="000000"/>
                </a:solidFill>
              </a:rPr>
              <a:t> = 1, 2, 3, …</a:t>
            </a:r>
            <a:endParaRPr>
              <a:solidFill>
                <a:srgbClr val="000000"/>
              </a:solidFill>
            </a:endParaRPr>
          </a:p>
          <a:p>
            <a:pPr indent="-203200" lvl="0" marL="800100" rtl="0" algn="l"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Run k-means with </a:t>
            </a:r>
            <a:r>
              <a:rPr i="1" lang="en">
                <a:solidFill>
                  <a:schemeClr val="dk1"/>
                </a:solidFill>
              </a:rPr>
              <a:t>k</a:t>
            </a:r>
            <a:r>
              <a:rPr lang="en">
                <a:solidFill>
                  <a:schemeClr val="dk1"/>
                </a:solidFill>
              </a:rPr>
              <a:t> clusters</a:t>
            </a:r>
            <a:endParaRPr>
              <a:solidFill>
                <a:srgbClr val="000000"/>
              </a:solidFill>
            </a:endParaRPr>
          </a:p>
          <a:p>
            <a:pPr indent="-203200" lvl="0" marL="800100" rtl="0" algn="l"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For each data point </a:t>
            </a:r>
            <a:r>
              <a:rPr i="1" lang="en">
                <a:solidFill>
                  <a:srgbClr val="000000"/>
                </a:solidFill>
              </a:rPr>
              <a:t>i</a:t>
            </a:r>
            <a:r>
              <a:rPr lang="en">
                <a:solidFill>
                  <a:srgbClr val="000000"/>
                </a:solidFill>
              </a:rPr>
              <a:t>, compute “silhouette width” </a:t>
            </a:r>
            <a:endParaRPr>
              <a:solidFill>
                <a:srgbClr val="000000"/>
              </a:solidFill>
            </a:endParaRPr>
          </a:p>
          <a:p>
            <a:pPr indent="-203200" lvl="0" marL="800100" rtl="0" algn="l"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rgbClr val="000000"/>
                </a:solidFill>
              </a:rPr>
              <a:t>S</a:t>
            </a:r>
            <a:r>
              <a:rPr lang="en">
                <a:solidFill>
                  <a:srgbClr val="000000"/>
                </a:solidFill>
              </a:rPr>
              <a:t> = average of </a:t>
            </a:r>
            <a:r>
              <a:rPr i="1" lang="en">
                <a:solidFill>
                  <a:srgbClr val="000000"/>
                </a:solidFill>
              </a:rPr>
              <a:t>s</a:t>
            </a:r>
            <a:r>
              <a:rPr lang="en">
                <a:solidFill>
                  <a:srgbClr val="000000"/>
                </a:solidFill>
              </a:rPr>
              <a:t>(</a:t>
            </a:r>
            <a:r>
              <a:rPr i="1" lang="en">
                <a:solidFill>
                  <a:srgbClr val="000000"/>
                </a:solidFill>
              </a:rPr>
              <a:t>i</a:t>
            </a:r>
            <a:r>
              <a:rPr lang="en">
                <a:solidFill>
                  <a:srgbClr val="000000"/>
                </a:solidFill>
              </a:rPr>
              <a:t>) over all </a:t>
            </a:r>
            <a:r>
              <a:rPr i="1" lang="en">
                <a:solidFill>
                  <a:srgbClr val="000000"/>
                </a:solidFill>
              </a:rPr>
              <a:t>i</a:t>
            </a:r>
            <a:endParaRPr i="1">
              <a:solidFill>
                <a:srgbClr val="000000"/>
              </a:solidFill>
            </a:endParaRPr>
          </a:p>
          <a:p>
            <a:pPr indent="-203200" lvl="0" marL="800100" rtl="0" algn="l"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Plot </a:t>
            </a:r>
            <a:r>
              <a:rPr i="1" lang="en">
                <a:solidFill>
                  <a:srgbClr val="000000"/>
                </a:solidFill>
              </a:rPr>
              <a:t>S</a:t>
            </a:r>
            <a:r>
              <a:rPr lang="en">
                <a:solidFill>
                  <a:srgbClr val="000000"/>
                </a:solidFill>
              </a:rPr>
              <a:t> against </a:t>
            </a:r>
            <a:r>
              <a:rPr i="1" lang="en">
                <a:solidFill>
                  <a:srgbClr val="000000"/>
                </a:solidFill>
              </a:rPr>
              <a:t>k</a:t>
            </a:r>
            <a:endParaRPr i="1">
              <a:solidFill>
                <a:srgbClr val="000000"/>
              </a:solidFill>
            </a:endParaRPr>
          </a:p>
          <a:p>
            <a:pPr indent="-203200" lvl="0" marL="800100" rtl="0" algn="l"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Pick </a:t>
            </a:r>
            <a:r>
              <a:rPr i="1" lang="en">
                <a:solidFill>
                  <a:srgbClr val="000000"/>
                </a:solidFill>
              </a:rPr>
              <a:t>k</a:t>
            </a:r>
            <a:r>
              <a:rPr lang="en">
                <a:solidFill>
                  <a:srgbClr val="000000"/>
                </a:solidFill>
              </a:rPr>
              <a:t> for which </a:t>
            </a:r>
            <a:r>
              <a:rPr i="1" lang="en">
                <a:solidFill>
                  <a:srgbClr val="000000"/>
                </a:solidFill>
              </a:rPr>
              <a:t>S</a:t>
            </a:r>
            <a:r>
              <a:rPr lang="en">
                <a:solidFill>
                  <a:srgbClr val="000000"/>
                </a:solidFill>
              </a:rPr>
              <a:t> is greatest</a:t>
            </a:r>
            <a:endParaRPr>
              <a:solidFill>
                <a:srgbClr val="000000"/>
              </a:solidFill>
            </a:endParaRPr>
          </a:p>
          <a:p>
            <a:pPr indent="-203200" lvl="0" marL="342900" rtl="0" algn="l"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203200" lvl="0" marL="342900" rtl="0" algn="l">
              <a:spcBef>
                <a:spcPts val="1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84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0" name="Google Shape;107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728" y="2186975"/>
            <a:ext cx="2065900" cy="58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84"/>
          <p:cNvSpPr txBox="1"/>
          <p:nvPr/>
        </p:nvSpPr>
        <p:spPr>
          <a:xfrm>
            <a:off x="7230275" y="1477575"/>
            <a:ext cx="1810200" cy="584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a</a:t>
            </a:r>
            <a:r>
              <a:rPr lang="en"/>
              <a:t>(</a:t>
            </a:r>
            <a:r>
              <a:rPr i="1" lang="en"/>
              <a:t>i</a:t>
            </a:r>
            <a:r>
              <a:rPr lang="en"/>
              <a:t>): avg. distance to points in own cluster</a:t>
            </a:r>
            <a:endParaRPr/>
          </a:p>
        </p:txBody>
      </p:sp>
      <p:sp>
        <p:nvSpPr>
          <p:cNvPr id="1072" name="Google Shape;1072;p84"/>
          <p:cNvSpPr txBox="1"/>
          <p:nvPr/>
        </p:nvSpPr>
        <p:spPr>
          <a:xfrm>
            <a:off x="5374575" y="1333654"/>
            <a:ext cx="1810200" cy="77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b</a:t>
            </a:r>
            <a:r>
              <a:rPr lang="en"/>
              <a:t>(</a:t>
            </a:r>
            <a:r>
              <a:rPr i="1" lang="en"/>
              <a:t>i</a:t>
            </a:r>
            <a:r>
              <a:rPr lang="en"/>
              <a:t>): avg. distance to points in closest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cluster</a:t>
            </a:r>
            <a:endParaRPr/>
          </a:p>
        </p:txBody>
      </p:sp>
      <p:pic>
        <p:nvPicPr>
          <p:cNvPr id="1073" name="Google Shape;107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5250" y="2918537"/>
            <a:ext cx="3281525" cy="2195763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84"/>
          <p:cNvSpPr txBox="1"/>
          <p:nvPr/>
        </p:nvSpPr>
        <p:spPr>
          <a:xfrm rot="-5400000">
            <a:off x="5250173" y="2970591"/>
            <a:ext cx="2757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S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5" name="Google Shape;1075;p84"/>
          <p:cNvSpPr txBox="1"/>
          <p:nvPr/>
        </p:nvSpPr>
        <p:spPr>
          <a:xfrm>
            <a:off x="7653277" y="4799157"/>
            <a:ext cx="2757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k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6" name="Google Shape;1076;p84"/>
          <p:cNvSpPr/>
          <p:nvPr/>
        </p:nvSpPr>
        <p:spPr>
          <a:xfrm>
            <a:off x="6305207" y="2939315"/>
            <a:ext cx="370500" cy="275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277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85"/>
          <p:cNvSpPr txBox="1"/>
          <p:nvPr>
            <p:ph type="title"/>
          </p:nvPr>
        </p:nvSpPr>
        <p:spPr>
          <a:xfrm>
            <a:off x="457200" y="88750"/>
            <a:ext cx="8229600" cy="7261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DBSCAN</a:t>
            </a:r>
            <a:endParaRPr b="1"/>
          </a:p>
        </p:txBody>
      </p:sp>
      <p:pic>
        <p:nvPicPr>
          <p:cNvPr id="1082" name="Google Shape;1082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3730" y="2713425"/>
            <a:ext cx="3655500" cy="213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85"/>
          <p:cNvSpPr txBox="1"/>
          <p:nvPr>
            <p:ph idx="1" type="body"/>
          </p:nvPr>
        </p:nvSpPr>
        <p:spPr>
          <a:xfrm>
            <a:off x="457200" y="814891"/>
            <a:ext cx="8229600" cy="4195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" sz="2600"/>
              <a:t>“</a:t>
            </a:r>
            <a:r>
              <a:rPr b="1" lang="en" sz="2600"/>
              <a:t>D</a:t>
            </a:r>
            <a:r>
              <a:rPr lang="en" sz="2600"/>
              <a:t>ensity-</a:t>
            </a:r>
            <a:r>
              <a:rPr b="1" lang="en" sz="2600"/>
              <a:t>b</a:t>
            </a:r>
            <a:r>
              <a:rPr lang="en" sz="2600"/>
              <a:t>ased </a:t>
            </a:r>
            <a:r>
              <a:rPr b="1" lang="en" sz="2600"/>
              <a:t>s</a:t>
            </a:r>
            <a:r>
              <a:rPr lang="en" sz="2600"/>
              <a:t>patial </a:t>
            </a:r>
            <a:r>
              <a:rPr b="1" lang="en" sz="2600"/>
              <a:t>c</a:t>
            </a:r>
            <a:r>
              <a:rPr lang="en" sz="2600"/>
              <a:t>lustering of </a:t>
            </a:r>
            <a:r>
              <a:rPr b="1" lang="en" sz="2600"/>
              <a:t>a</a:t>
            </a:r>
            <a:r>
              <a:rPr lang="en" sz="2600"/>
              <a:t>pplications with </a:t>
            </a:r>
            <a:r>
              <a:rPr b="1" lang="en" sz="2600"/>
              <a:t>n</a:t>
            </a:r>
            <a:r>
              <a:rPr lang="en" sz="2600"/>
              <a:t>oise”</a:t>
            </a:r>
            <a:endParaRPr sz="2600"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0" i="0" lang="en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Motivation: </a:t>
            </a:r>
            <a:r>
              <a:rPr lang="en" sz="2600"/>
              <a:t>c</a:t>
            </a:r>
            <a:r>
              <a:rPr b="0" i="0" lang="en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entroid-based clustering methods like k-</a:t>
            </a:r>
            <a:r>
              <a:rPr lang="en" sz="2600"/>
              <a:t>m</a:t>
            </a:r>
            <a:r>
              <a:rPr b="0" i="0" lang="en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eans favor clusters that are spherical, and have great difficulty with anything else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-342900" lvl="0" marL="3429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0" i="0" lang="en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with real data we often have: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4" name="Google Shape;1084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5" name="Google Shape;1085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450" y="2965300"/>
            <a:ext cx="2868325" cy="120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86"/>
          <p:cNvSpPr txBox="1"/>
          <p:nvPr>
            <p:ph type="title"/>
          </p:nvPr>
        </p:nvSpPr>
        <p:spPr>
          <a:xfrm>
            <a:off x="457200" y="88750"/>
            <a:ext cx="8229600" cy="7261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DBSCAN</a:t>
            </a:r>
            <a:endParaRPr b="1"/>
          </a:p>
        </p:txBody>
      </p:sp>
      <p:sp>
        <p:nvSpPr>
          <p:cNvPr id="1091" name="Google Shape;1091;p86"/>
          <p:cNvSpPr txBox="1"/>
          <p:nvPr>
            <p:ph idx="1" type="body"/>
          </p:nvPr>
        </p:nvSpPr>
        <p:spPr>
          <a:xfrm>
            <a:off x="457200" y="814891"/>
            <a:ext cx="8229600" cy="4195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DBSCAN performs density-based clustering, and follows the shape of dense neighborhoods of points. </a:t>
            </a:r>
            <a:endParaRPr sz="2400"/>
          </a:p>
          <a:p>
            <a:pPr indent="-177800" lvl="0" marL="3429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3429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3429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342900" marR="0" rtl="0" algn="l">
              <a:spcBef>
                <a:spcPts val="52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lang="en" sz="2400">
                <a:solidFill>
                  <a:srgbClr val="000000"/>
                </a:solidFill>
              </a:rPr>
              <a:t>Def.: </a:t>
            </a:r>
            <a:r>
              <a:rPr b="1" i="0" lang="en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core points 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have at least </a:t>
            </a:r>
            <a:r>
              <a:rPr b="0" i="1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minPts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neighbors in a sphere of diameter ε around them. </a:t>
            </a:r>
            <a:endParaRPr sz="2400"/>
          </a:p>
          <a:p>
            <a:pPr indent="-330200" lvl="0" marL="342900" marR="0" rtl="0" algn="l">
              <a:spcBef>
                <a:spcPts val="52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" sz="2400">
                <a:solidFill>
                  <a:srgbClr val="C00000"/>
                </a:solidFill>
              </a:rPr>
              <a:t>red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points here are core points with at least </a:t>
            </a:r>
            <a:r>
              <a:rPr b="0" i="1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minPts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3 neighbors in an ε-sphere around them. </a:t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upload.wikimedia.org/wikipedia/commons/thumb/a/af/DBSCAN-Illustration.svg/400px-DBSCAN-Illustration.svg.png" id="1092" name="Google Shape;1092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0300" y="1587650"/>
            <a:ext cx="2655000" cy="183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87"/>
          <p:cNvSpPr txBox="1"/>
          <p:nvPr>
            <p:ph type="title"/>
          </p:nvPr>
        </p:nvSpPr>
        <p:spPr>
          <a:xfrm>
            <a:off x="457200" y="88750"/>
            <a:ext cx="8229600" cy="7261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DBSCAN</a:t>
            </a:r>
            <a:endParaRPr/>
          </a:p>
        </p:txBody>
      </p:sp>
      <p:sp>
        <p:nvSpPr>
          <p:cNvPr id="1100" name="Google Shape;1100;p87"/>
          <p:cNvSpPr txBox="1"/>
          <p:nvPr>
            <p:ph idx="1" type="body"/>
          </p:nvPr>
        </p:nvSpPr>
        <p:spPr>
          <a:xfrm>
            <a:off x="333475" y="814900"/>
            <a:ext cx="8680200" cy="41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3429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342900" marR="0" rtl="0" algn="l">
              <a:spcBef>
                <a:spcPts val="52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" sz="2400">
                <a:solidFill>
                  <a:srgbClr val="000000"/>
                </a:solidFill>
              </a:rPr>
              <a:t>More </a:t>
            </a:r>
            <a:r>
              <a:rPr b="1" lang="en" sz="2400">
                <a:solidFill>
                  <a:srgbClr val="000000"/>
                </a:solidFill>
              </a:rPr>
              <a:t>definitions (!):</a:t>
            </a:r>
            <a:endParaRPr b="1" sz="2400">
              <a:solidFill>
                <a:srgbClr val="000000"/>
              </a:solidFill>
            </a:endParaRPr>
          </a:p>
          <a:p>
            <a:pPr indent="-260350" lvl="1" marL="742950" marR="0" rtl="0" algn="l">
              <a:spcBef>
                <a:spcPts val="52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>
                <a:solidFill>
                  <a:srgbClr val="C00000"/>
                </a:solidFill>
              </a:rPr>
              <a:t>C</a:t>
            </a:r>
            <a:r>
              <a:rPr i="0" lang="en" sz="2400" u="none" cap="none" strike="noStrike">
                <a:solidFill>
                  <a:srgbClr val="C00000"/>
                </a:solidFill>
              </a:rPr>
              <a:t>ore points</a:t>
            </a:r>
            <a:r>
              <a:rPr i="0" lang="en" sz="2400" u="none" cap="none" strike="noStrike">
                <a:solidFill>
                  <a:srgbClr val="000000"/>
                </a:solidFill>
              </a:rPr>
              <a:t> 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</a:t>
            </a:r>
            <a:r>
              <a:rPr b="1" i="0" lang="en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directly reach 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neighbors in their ε-sphere</a:t>
            </a:r>
            <a:endParaRPr sz="2400"/>
          </a:p>
          <a:p>
            <a:pPr indent="-260350" lvl="1" marL="742950" marR="0" rtl="0" algn="l">
              <a:spcBef>
                <a:spcPts val="52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/>
              <a:t>From n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on-core points</a:t>
            </a:r>
            <a:r>
              <a:rPr lang="en" sz="2400"/>
              <a:t>, no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other points can be reached</a:t>
            </a:r>
            <a:endParaRPr sz="2400"/>
          </a:p>
          <a:p>
            <a:pPr indent="-260350" lvl="1" marL="742950" marR="0" rtl="0" algn="l">
              <a:spcBef>
                <a:spcPts val="52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Point </a:t>
            </a:r>
            <a:r>
              <a:rPr b="0" i="1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</a:t>
            </a:r>
            <a:r>
              <a:rPr b="1" i="0" lang="en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density-reachable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from </a:t>
            </a:r>
            <a:r>
              <a:rPr b="0" i="1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if there is a series of points </a:t>
            </a:r>
            <a:r>
              <a:rPr b="0" i="1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i="1" lang="en" sz="2400"/>
              <a:t>p</a:t>
            </a:r>
            <a:r>
              <a:rPr b="0" baseline="-2500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…, </a:t>
            </a:r>
            <a:r>
              <a:rPr b="0" i="1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0" baseline="-25000" i="1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baseline="-2500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b="0" i="1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</a:t>
            </a:r>
            <a:r>
              <a:rPr lang="en" sz="2400"/>
              <a:t>uch that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1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0" baseline="-25000" i="1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baseline="-2500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+1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directly reachable from </a:t>
            </a:r>
            <a:r>
              <a:rPr b="0" i="1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0" baseline="-25000" i="1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/>
          </a:p>
          <a:p>
            <a:pPr indent="-260350" lvl="1" marL="742950" marR="0" rtl="0" algn="l">
              <a:spcBef>
                <a:spcPts val="52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points not density-reachable from any other points are </a:t>
            </a:r>
            <a:r>
              <a:rPr b="1" i="0" lang="en" sz="2400" u="none" cap="none" strike="noStrike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outliers/noise</a:t>
            </a:r>
            <a:endParaRPr b="0" i="0" sz="2400" u="none" cap="none" strike="noStrike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upload.wikimedia.org/wikipedia/commons/thumb/a/af/DBSCAN-Illustration.svg/400px-DBSCAN-Illustration.svg.png" id="1101" name="Google Shape;1101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2750" y="738700"/>
            <a:ext cx="298950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88"/>
          <p:cNvSpPr txBox="1"/>
          <p:nvPr>
            <p:ph type="title"/>
          </p:nvPr>
        </p:nvSpPr>
        <p:spPr>
          <a:xfrm>
            <a:off x="457200" y="88750"/>
            <a:ext cx="8229600" cy="7261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DBSCAN </a:t>
            </a:r>
            <a:r>
              <a:rPr lang="en"/>
              <a:t>c</a:t>
            </a: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lusters</a:t>
            </a:r>
            <a:endParaRPr/>
          </a:p>
        </p:txBody>
      </p:sp>
      <p:sp>
        <p:nvSpPr>
          <p:cNvPr id="1109" name="Google Shape;1109;p88"/>
          <p:cNvSpPr txBox="1"/>
          <p:nvPr>
            <p:ph idx="1" type="body"/>
          </p:nvPr>
        </p:nvSpPr>
        <p:spPr>
          <a:xfrm>
            <a:off x="247650" y="610104"/>
            <a:ext cx="8696400" cy="41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3429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3429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" sz="2000"/>
              <a:t>Even m</a:t>
            </a:r>
            <a:r>
              <a:rPr lang="en" sz="2000"/>
              <a:t>ore </a:t>
            </a:r>
            <a:r>
              <a:rPr b="1" lang="en" sz="2000"/>
              <a:t>definitions:</a:t>
            </a:r>
            <a:endParaRPr b="1" sz="2000"/>
          </a:p>
          <a:p>
            <a:pPr indent="-2349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Points </a:t>
            </a:r>
            <a:r>
              <a:rPr b="0" i="1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1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are </a:t>
            </a:r>
            <a:r>
              <a:rPr b="1" i="0" lang="en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density-connected</a:t>
            </a: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if there is a point </a:t>
            </a:r>
            <a:r>
              <a:rPr b="0" i="1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such that both </a:t>
            </a:r>
            <a:r>
              <a:rPr b="0" i="1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0" i="1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are density-reachable from </a:t>
            </a:r>
            <a:r>
              <a:rPr b="0" i="1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2000"/>
          </a:p>
          <a:p>
            <a:pPr indent="-2349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b="1" i="0" lang="en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cluster</a:t>
            </a: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a set of points </a:t>
            </a:r>
            <a:r>
              <a:rPr lang="en" sz="2000"/>
              <a:t>that</a:t>
            </a: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are </a:t>
            </a:r>
            <a:r>
              <a:rPr b="1" i="0" lang="en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mutually density-connected</a:t>
            </a: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/>
          </a:p>
          <a:p>
            <a:pPr indent="-2349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" sz="2000"/>
              <a:t>That is, i</a:t>
            </a: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a point is density-reachable from a cluster</a:t>
            </a:r>
            <a:r>
              <a:rPr lang="en" sz="2000"/>
              <a:t> </a:t>
            </a: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point, it is part of the cluster as well. </a:t>
            </a:r>
            <a:endParaRPr sz="2000"/>
          </a:p>
          <a:p>
            <a:pPr indent="-2349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" sz="2000"/>
              <a:t>In</a:t>
            </a: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abo</a:t>
            </a:r>
            <a:r>
              <a:rPr lang="en" sz="2000"/>
              <a:t>ve</a:t>
            </a: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figure, </a:t>
            </a:r>
            <a:r>
              <a:rPr b="0" i="0" lang="en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red points</a:t>
            </a: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are mutually </a:t>
            </a:r>
            <a:r>
              <a:rPr lang="en" sz="2000"/>
              <a:t>density-reachable;</a:t>
            </a: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" sz="2000" u="none" cap="none" strike="noStrike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B and C</a:t>
            </a: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are </a:t>
            </a:r>
            <a:r>
              <a:rPr lang="en" sz="2000"/>
              <a:t>density-connected;</a:t>
            </a: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" sz="2000" u="none" cap="none" strike="noStrike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an </a:t>
            </a:r>
            <a:r>
              <a:rPr lang="en" sz="2000"/>
              <a:t>outlier</a:t>
            </a: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2000"/>
          </a:p>
        </p:txBody>
      </p:sp>
      <p:sp>
        <p:nvSpPr>
          <p:cNvPr id="1110" name="Google Shape;1110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https://upload.wikimedia.org/wikipedia/commons/thumb/a/af/DBSCAN-Illustration.svg/400px-DBSCAN-Illustration.svg.png" id="1111" name="Google Shape;1111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2750" y="738700"/>
            <a:ext cx="2922000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89"/>
          <p:cNvSpPr txBox="1"/>
          <p:nvPr>
            <p:ph type="title"/>
          </p:nvPr>
        </p:nvSpPr>
        <p:spPr>
          <a:xfrm>
            <a:off x="457200" y="0"/>
            <a:ext cx="8229600" cy="700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DBSCAN </a:t>
            </a:r>
            <a:r>
              <a:rPr lang="en"/>
              <a:t>a</a:t>
            </a: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lgorithm</a:t>
            </a:r>
            <a:endParaRPr/>
          </a:p>
        </p:txBody>
      </p:sp>
      <p:sp>
        <p:nvSpPr>
          <p:cNvPr id="1118" name="Google Shape;1118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19" name="Google Shape;111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8325" y="1185261"/>
            <a:ext cx="7501898" cy="396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Google Shape;1120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7764" y="3048650"/>
            <a:ext cx="2213100" cy="129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upload.wikimedia.org/wikipedia/commons/thumb/a/af/DBSCAN-Illustration.svg/400px-DBSCAN-Illustration.svg.png" id="1121" name="Google Shape;1121;p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25" y="38150"/>
            <a:ext cx="1632300" cy="11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90"/>
          <p:cNvSpPr txBox="1"/>
          <p:nvPr>
            <p:ph idx="1" type="body"/>
          </p:nvPr>
        </p:nvSpPr>
        <p:spPr>
          <a:xfrm>
            <a:off x="247650" y="914901"/>
            <a:ext cx="86964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DBSCAN uses all-pairs point distances, but using an efficient indexing structure, each </a:t>
            </a:r>
            <a:r>
              <a:rPr lang="en" sz="2400"/>
              <a:t>RangeQ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uery (for finding neighb</a:t>
            </a:r>
            <a:r>
              <a:rPr lang="en" sz="2400"/>
              <a:t>ors within ε-sphere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takes only O(log </a:t>
            </a:r>
            <a:r>
              <a:rPr b="0" i="1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time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algorithm overall can be made to run in </a:t>
            </a:r>
            <a:r>
              <a:rPr b="1" i="0" lang="en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O(</a:t>
            </a:r>
            <a:r>
              <a:rPr b="1" i="1" lang="en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1" i="0" lang="en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log </a:t>
            </a:r>
            <a:r>
              <a:rPr b="1" i="1" lang="en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1" i="0" lang="en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Fast neighbor search becomes progressively harder (higher constants) in higher dimensions, due to the</a:t>
            </a:r>
            <a:endParaRPr sz="2400"/>
          </a:p>
        </p:txBody>
      </p:sp>
      <p:sp>
        <p:nvSpPr>
          <p:cNvPr id="1128" name="Google Shape;1128;p90"/>
          <p:cNvSpPr txBox="1"/>
          <p:nvPr>
            <p:ph type="title"/>
          </p:nvPr>
        </p:nvSpPr>
        <p:spPr>
          <a:xfrm>
            <a:off x="457200" y="88750"/>
            <a:ext cx="8229600" cy="7261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DBSCAN </a:t>
            </a:r>
            <a:r>
              <a:rPr lang="en"/>
              <a:t>p</a:t>
            </a: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erformance</a:t>
            </a:r>
            <a:endParaRPr/>
          </a:p>
        </p:txBody>
      </p:sp>
      <p:sp>
        <p:nvSpPr>
          <p:cNvPr id="1129" name="Google Shape;1129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0" name="Google Shape;113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400" y="3394700"/>
            <a:ext cx="2744125" cy="16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90"/>
          <p:cNvSpPr/>
          <p:nvPr/>
        </p:nvSpPr>
        <p:spPr>
          <a:xfrm>
            <a:off x="4456325" y="3461950"/>
            <a:ext cx="2837400" cy="1228500"/>
          </a:xfrm>
          <a:prstGeom prst="wedgeRoundRectCallout">
            <a:avLst>
              <a:gd fmla="val -80457" name="adj1"/>
              <a:gd fmla="val -2536" name="adj2"/>
              <a:gd fmla="val 0" name="adj3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Calibri"/>
                <a:ea typeface="Calibri"/>
                <a:cs typeface="Calibri"/>
                <a:sym typeface="Calibri"/>
              </a:rPr>
              <a:t>curse of dimensionality, ahhhhh!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6"/>
          <p:cNvSpPr txBox="1"/>
          <p:nvPr>
            <p:ph idx="1" type="body"/>
          </p:nvPr>
        </p:nvSpPr>
        <p:spPr>
          <a:xfrm>
            <a:off x="457200" y="844152"/>
            <a:ext cx="86106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314452" lvl="0" marL="438912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◼"/>
            </a:pP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Given a </a:t>
            </a:r>
            <a:r>
              <a:rPr b="1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set of points</a:t>
            </a: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, with a notion of </a:t>
            </a:r>
            <a:r>
              <a:rPr b="1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distance</a:t>
            </a: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 between points, </a:t>
            </a:r>
            <a:r>
              <a:rPr b="1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group the points</a:t>
            </a: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 into some number of </a:t>
            </a:r>
            <a:r>
              <a:rPr b="1" i="1" lang="en" sz="2400" u="none" cap="none" strike="noStrike">
                <a:latin typeface="Calibri"/>
                <a:ea typeface="Calibri"/>
                <a:cs typeface="Calibri"/>
                <a:sym typeface="Calibri"/>
              </a:rPr>
              <a:t>clusters</a:t>
            </a: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2400"/>
              <a:t>such</a:t>
            </a: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 that </a:t>
            </a:r>
            <a:endParaRPr sz="2400"/>
          </a:p>
          <a:p>
            <a:pPr indent="-248919" lvl="1" marL="73152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lang="en" sz="2400"/>
              <a:t>m</a:t>
            </a: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embers of a cluster are close</a:t>
            </a:r>
            <a:r>
              <a:rPr lang="en" sz="2400"/>
              <a:t> (i.e., </a:t>
            </a: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similar) to each other</a:t>
            </a:r>
            <a:endParaRPr sz="2400"/>
          </a:p>
          <a:p>
            <a:pPr indent="-248919" lvl="1" marL="73152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lang="en" sz="2400"/>
              <a:t>m</a:t>
            </a: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embers of different clusters are far</a:t>
            </a:r>
            <a:r>
              <a:rPr lang="en" sz="2400"/>
              <a:t> apart from each other</a:t>
            </a:r>
            <a:endParaRPr sz="2400"/>
          </a:p>
          <a:p>
            <a:pPr indent="-314452" lvl="0" marL="438912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◼"/>
            </a:pPr>
            <a:r>
              <a:rPr b="1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Usually: </a:t>
            </a:r>
            <a:endParaRPr sz="2400"/>
          </a:p>
          <a:p>
            <a:pPr indent="-248919" lvl="1" marL="73152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Points </a:t>
            </a:r>
            <a:r>
              <a:rPr lang="en" sz="2400"/>
              <a:t>live</a:t>
            </a: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 in a high-dimensional space</a:t>
            </a:r>
            <a:endParaRPr sz="2400"/>
          </a:p>
          <a:p>
            <a:pPr indent="-248919" lvl="1" marL="73152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Similarity is defined </a:t>
            </a:r>
            <a:r>
              <a:rPr lang="en" sz="2400"/>
              <a:t>via</a:t>
            </a:r>
            <a:r>
              <a:rPr b="0" i="0" lang="en" sz="2400" u="none" cap="none" strike="noStrike">
                <a:latin typeface="Calibri"/>
                <a:ea typeface="Calibri"/>
                <a:cs typeface="Calibri"/>
                <a:sym typeface="Calibri"/>
              </a:rPr>
              <a:t> a distance measure</a:t>
            </a:r>
            <a:endParaRPr sz="2400"/>
          </a:p>
          <a:p>
            <a:pPr indent="-234696" lvl="2" marL="996696" marR="0" rtl="0" algn="l">
              <a:spcBef>
                <a:spcPts val="48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b="0" i="0" lang="en" u="none" cap="none" strike="noStrike">
                <a:latin typeface="Calibri"/>
                <a:ea typeface="Calibri"/>
                <a:cs typeface="Calibri"/>
                <a:sym typeface="Calibri"/>
              </a:rPr>
              <a:t>Euclidean, </a:t>
            </a:r>
            <a:r>
              <a:rPr lang="en"/>
              <a:t>c</a:t>
            </a:r>
            <a:r>
              <a:rPr b="0" i="0" lang="en" u="none" cap="none" strike="noStrike">
                <a:latin typeface="Calibri"/>
                <a:ea typeface="Calibri"/>
                <a:cs typeface="Calibri"/>
                <a:sym typeface="Calibri"/>
              </a:rPr>
              <a:t>osine, Jaccard, edit distance, …</a:t>
            </a:r>
            <a:br>
              <a:rPr b="0" i="0" lang="en" u="none" cap="none" strike="noStrike"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u="none" cap="none" strike="noStrike">
                <a:latin typeface="Calibri"/>
                <a:ea typeface="Calibri"/>
                <a:cs typeface="Calibri"/>
                <a:sym typeface="Calibri"/>
              </a:rPr>
              <a:t>(cf. lecture 7)</a:t>
            </a:r>
            <a:endParaRPr b="0" i="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46"/>
          <p:cNvSpPr txBox="1"/>
          <p:nvPr>
            <p:ph type="title"/>
          </p:nvPr>
        </p:nvSpPr>
        <p:spPr>
          <a:xfrm>
            <a:off x="457200" y="154484"/>
            <a:ext cx="8229600" cy="642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Font typeface="Calibri"/>
              <a:buNone/>
            </a:pPr>
            <a:r>
              <a:rPr i="0" lang="en" sz="4500" u="none" cap="none" strike="noStrike"/>
              <a:t>The </a:t>
            </a:r>
            <a:r>
              <a:rPr lang="en" sz="4500">
                <a:solidFill>
                  <a:schemeClr val="dk2"/>
                </a:solidFill>
              </a:rPr>
              <a:t>clustering </a:t>
            </a:r>
            <a:r>
              <a:rPr lang="en" sz="4500"/>
              <a:t>p</a:t>
            </a:r>
            <a:r>
              <a:rPr i="0" lang="en" sz="4500" u="none" cap="none" strike="noStrike"/>
              <a:t>roblem</a:t>
            </a:r>
            <a:endParaRPr/>
          </a:p>
        </p:txBody>
      </p:sp>
      <p:sp>
        <p:nvSpPr>
          <p:cNvPr id="258" name="Google Shape;258;p46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9" name="Google Shape;25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4327" y="3409926"/>
            <a:ext cx="1984800" cy="160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91"/>
          <p:cNvSpPr txBox="1"/>
          <p:nvPr/>
        </p:nvSpPr>
        <p:spPr>
          <a:xfrm>
            <a:off x="303300" y="1166300"/>
            <a:ext cx="8662800" cy="3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Give us feedback on this lecture here: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https://go.epfl.ch/ada2023-lec9-feedback</a:t>
            </a:r>
            <a:r>
              <a:rPr lang="en" sz="2400"/>
              <a:t>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What did you (not) like about this lecture?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What was (not) well explained?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On what would you like more (fewer) details?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7" name="Google Shape;1137;p9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92"/>
          <p:cNvSpPr txBox="1"/>
          <p:nvPr>
            <p:ph idx="1" type="body"/>
          </p:nvPr>
        </p:nvSpPr>
        <p:spPr>
          <a:xfrm>
            <a:off x="457200" y="4684350"/>
            <a:ext cx="83922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https://arxiv.org/abs/2012.00174</a:t>
            </a:r>
            <a:r>
              <a:rPr lang="en" sz="1400"/>
              <a:t> </a:t>
            </a:r>
            <a:endParaRPr sz="1400"/>
          </a:p>
        </p:txBody>
      </p:sp>
      <p:sp>
        <p:nvSpPr>
          <p:cNvPr id="1143" name="Google Shape;1143;p92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44" name="Google Shape;1144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825" y="944700"/>
            <a:ext cx="8058950" cy="358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92"/>
          <p:cNvSpPr/>
          <p:nvPr/>
        </p:nvSpPr>
        <p:spPr>
          <a:xfrm>
            <a:off x="2280175" y="3131593"/>
            <a:ext cx="1341300" cy="186600"/>
          </a:xfrm>
          <a:prstGeom prst="rect">
            <a:avLst/>
          </a:prstGeom>
          <a:solidFill>
            <a:srgbClr val="00FF00">
              <a:alpha val="29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92"/>
          <p:cNvSpPr/>
          <p:nvPr/>
        </p:nvSpPr>
        <p:spPr>
          <a:xfrm>
            <a:off x="3680923" y="3131600"/>
            <a:ext cx="3801000" cy="186600"/>
          </a:xfrm>
          <a:prstGeom prst="rect">
            <a:avLst/>
          </a:prstGeom>
          <a:solidFill>
            <a:srgbClr val="00FF00">
              <a:alpha val="29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92"/>
          <p:cNvSpPr/>
          <p:nvPr/>
        </p:nvSpPr>
        <p:spPr>
          <a:xfrm>
            <a:off x="2326821" y="3360200"/>
            <a:ext cx="1211700" cy="186600"/>
          </a:xfrm>
          <a:prstGeom prst="rect">
            <a:avLst/>
          </a:prstGeom>
          <a:solidFill>
            <a:srgbClr val="00FF00">
              <a:alpha val="29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92"/>
          <p:cNvSpPr/>
          <p:nvPr/>
        </p:nvSpPr>
        <p:spPr>
          <a:xfrm>
            <a:off x="4900124" y="3588800"/>
            <a:ext cx="2208600" cy="186600"/>
          </a:xfrm>
          <a:prstGeom prst="rect">
            <a:avLst/>
          </a:prstGeom>
          <a:solidFill>
            <a:srgbClr val="00FF00">
              <a:alpha val="29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92"/>
          <p:cNvSpPr/>
          <p:nvPr/>
        </p:nvSpPr>
        <p:spPr>
          <a:xfrm>
            <a:off x="5879090" y="3360200"/>
            <a:ext cx="2652600" cy="186600"/>
          </a:xfrm>
          <a:prstGeom prst="rect">
            <a:avLst/>
          </a:prstGeom>
          <a:solidFill>
            <a:srgbClr val="FFFF00">
              <a:alpha val="50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92"/>
          <p:cNvSpPr/>
          <p:nvPr/>
        </p:nvSpPr>
        <p:spPr>
          <a:xfrm>
            <a:off x="3042198" y="3588800"/>
            <a:ext cx="1372500" cy="186600"/>
          </a:xfrm>
          <a:prstGeom prst="rect">
            <a:avLst/>
          </a:prstGeom>
          <a:solidFill>
            <a:srgbClr val="FFFF00">
              <a:alpha val="50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Characteristics of clustering methods</a:t>
            </a:r>
            <a:endParaRPr sz="3600"/>
          </a:p>
        </p:txBody>
      </p:sp>
      <p:sp>
        <p:nvSpPr>
          <p:cNvPr id="265" name="Google Shape;265;p4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" sz="2400"/>
              <a:t>Quantitative</a:t>
            </a:r>
            <a:r>
              <a:rPr lang="en" sz="2400"/>
              <a:t>: scalability</a:t>
            </a:r>
            <a:r>
              <a:rPr lang="en" sz="2400"/>
              <a:t> (many samples), dimensionality (many features)</a:t>
            </a:r>
            <a:endParaRPr sz="2400"/>
          </a:p>
          <a:p>
            <a:pPr indent="-139700" lvl="0" marL="3429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chemeClr val="dk2"/>
                </a:solidFill>
              </a:rPr>
              <a:t>Qualitative</a:t>
            </a:r>
            <a:r>
              <a:rPr lang="en" sz="2400"/>
              <a:t>: types of features (numerical, categorical, etc.), type of shapes (polyhedra, hyperplanes, manifolds, etc.)</a:t>
            </a:r>
            <a:endParaRPr sz="2400"/>
          </a:p>
        </p:txBody>
      </p:sp>
      <p:sp>
        <p:nvSpPr>
          <p:cNvPr id="266" name="Google Shape;266;p47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7" name="Google Shape;26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2688" y="3353875"/>
            <a:ext cx="4124325" cy="17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Characteristics of clustering methods</a:t>
            </a:r>
            <a:endParaRPr sz="3600"/>
          </a:p>
        </p:txBody>
      </p:sp>
      <p:sp>
        <p:nvSpPr>
          <p:cNvPr id="273" name="Google Shape;273;p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" sz="2400"/>
              <a:t>Robustness</a:t>
            </a:r>
            <a:r>
              <a:rPr b="1" lang="en" sz="2400"/>
              <a:t>:</a:t>
            </a:r>
            <a:r>
              <a:rPr lang="en" sz="2400"/>
              <a:t> sensitivity to noise and outliers, sensitivity to the processing order</a:t>
            </a:r>
            <a:endParaRPr sz="2400"/>
          </a:p>
          <a:p>
            <a:pPr indent="-139700" lvl="0" marL="3429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</a:rPr>
              <a:t>User interaction</a:t>
            </a:r>
            <a:r>
              <a:rPr b="1" lang="en" sz="2400"/>
              <a:t>:</a:t>
            </a:r>
            <a:r>
              <a:rPr lang="en" sz="2400"/>
              <a:t> incorporation of user constraints (e.g., number of clusters, max size of clusters), interpretability and usability </a:t>
            </a:r>
            <a:endParaRPr sz="2400"/>
          </a:p>
          <a:p>
            <a:pPr indent="-139700" lvl="0" marL="3429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-139700" lvl="0" marL="3429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74" name="Google Shape;274;p48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9"/>
          <p:cNvSpPr txBox="1"/>
          <p:nvPr>
            <p:ph type="title"/>
          </p:nvPr>
        </p:nvSpPr>
        <p:spPr>
          <a:xfrm>
            <a:off x="303300" y="308681"/>
            <a:ext cx="85206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Font typeface="Calibri"/>
              <a:buNone/>
            </a:pPr>
            <a:r>
              <a:rPr b="0" i="0" lang="en" sz="4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Example: </a:t>
            </a:r>
            <a:r>
              <a:rPr b="0" lang="en" sz="4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en" sz="4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lusters &amp; </a:t>
            </a:r>
            <a:r>
              <a:rPr b="0" lang="en" sz="4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i="0" lang="en" sz="4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utliers</a:t>
            </a:r>
            <a:endParaRPr b="0" i="0" sz="4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49"/>
          <p:cNvSpPr/>
          <p:nvPr/>
        </p:nvSpPr>
        <p:spPr>
          <a:xfrm>
            <a:off x="2743200" y="1714500"/>
            <a:ext cx="1828800" cy="1714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x        x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x  x      x  x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x   x x  x    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x     x  x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x   x</a:t>
            </a:r>
            <a:endParaRPr/>
          </a:p>
        </p:txBody>
      </p:sp>
      <p:sp>
        <p:nvSpPr>
          <p:cNvPr id="281" name="Google Shape;281;p49"/>
          <p:cNvSpPr/>
          <p:nvPr/>
        </p:nvSpPr>
        <p:spPr>
          <a:xfrm>
            <a:off x="4572000" y="3486150"/>
            <a:ext cx="1905000" cy="120015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    x   x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x  x    x    x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 x    x     x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x  </a:t>
            </a:r>
            <a:endParaRPr/>
          </a:p>
        </p:txBody>
      </p:sp>
      <p:sp>
        <p:nvSpPr>
          <p:cNvPr id="282" name="Google Shape;282;p49"/>
          <p:cNvSpPr txBox="1"/>
          <p:nvPr/>
        </p:nvSpPr>
        <p:spPr>
          <a:xfrm>
            <a:off x="5013325" y="1288256"/>
            <a:ext cx="33655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/>
          </a:p>
        </p:txBody>
      </p:sp>
      <p:sp>
        <p:nvSpPr>
          <p:cNvPr id="283" name="Google Shape;283;p49"/>
          <p:cNvSpPr txBox="1"/>
          <p:nvPr/>
        </p:nvSpPr>
        <p:spPr>
          <a:xfrm>
            <a:off x="3641725" y="3688556"/>
            <a:ext cx="33655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/>
          </a:p>
        </p:txBody>
      </p:sp>
      <p:sp>
        <p:nvSpPr>
          <p:cNvPr id="284" name="Google Shape;284;p49"/>
          <p:cNvSpPr/>
          <p:nvPr/>
        </p:nvSpPr>
        <p:spPr>
          <a:xfrm>
            <a:off x="2743200" y="1714500"/>
            <a:ext cx="1828800" cy="1714500"/>
          </a:xfrm>
          <a:prstGeom prst="ellipse">
            <a:avLst/>
          </a:prstGeom>
          <a:solidFill>
            <a:schemeClr val="accent1">
              <a:alpha val="4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x        x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x  x      x  x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x   x x  x    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x     x  x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x   x</a:t>
            </a:r>
            <a:endParaRPr/>
          </a:p>
        </p:txBody>
      </p:sp>
      <p:sp>
        <p:nvSpPr>
          <p:cNvPr id="285" name="Google Shape;285;p49"/>
          <p:cNvSpPr/>
          <p:nvPr/>
        </p:nvSpPr>
        <p:spPr>
          <a:xfrm>
            <a:off x="5486400" y="1143000"/>
            <a:ext cx="1752600" cy="2114550"/>
          </a:xfrm>
          <a:prstGeom prst="ellipse">
            <a:avLst/>
          </a:prstGeom>
          <a:solidFill>
            <a:srgbClr val="808000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xx    x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x  x       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x    x  x  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x x   x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/>
          </a:p>
        </p:txBody>
      </p:sp>
      <p:sp>
        <p:nvSpPr>
          <p:cNvPr id="286" name="Google Shape;286;p49"/>
          <p:cNvSpPr/>
          <p:nvPr/>
        </p:nvSpPr>
        <p:spPr>
          <a:xfrm>
            <a:off x="4572000" y="3486150"/>
            <a:ext cx="1905000" cy="1200150"/>
          </a:xfrm>
          <a:prstGeom prst="ellipse">
            <a:avLst/>
          </a:prstGeom>
          <a:solidFill>
            <a:srgbClr val="FFFF00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    x   x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x  x    x    x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 x    x     x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x  </a:t>
            </a:r>
            <a:endParaRPr/>
          </a:p>
        </p:txBody>
      </p:sp>
      <p:grpSp>
        <p:nvGrpSpPr>
          <p:cNvPr id="287" name="Google Shape;287;p49"/>
          <p:cNvGrpSpPr/>
          <p:nvPr/>
        </p:nvGrpSpPr>
        <p:grpSpPr>
          <a:xfrm>
            <a:off x="2488461" y="3943350"/>
            <a:ext cx="1153264" cy="791349"/>
            <a:chOff x="2488461" y="3943350"/>
            <a:chExt cx="1153264" cy="791349"/>
          </a:xfrm>
        </p:grpSpPr>
        <p:cxnSp>
          <p:nvCxnSpPr>
            <p:cNvPr id="288" name="Google Shape;288;p49"/>
            <p:cNvCxnSpPr/>
            <p:nvPr/>
          </p:nvCxnSpPr>
          <p:spPr>
            <a:xfrm flipH="1" rot="10800000">
              <a:off x="2971800" y="3943350"/>
              <a:ext cx="669925" cy="514350"/>
            </a:xfrm>
            <a:prstGeom prst="straightConnector1">
              <a:avLst/>
            </a:prstGeom>
            <a:noFill/>
            <a:ln cap="flat" cmpd="sng" w="28575">
              <a:solidFill>
                <a:srgbClr val="008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289" name="Google Shape;289;p49"/>
            <p:cNvSpPr txBox="1"/>
            <p:nvPr/>
          </p:nvSpPr>
          <p:spPr>
            <a:xfrm>
              <a:off x="2488461" y="4457700"/>
              <a:ext cx="864339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Outlier</a:t>
              </a:r>
              <a:endParaRPr/>
            </a:p>
          </p:txBody>
        </p:sp>
      </p:grpSp>
      <p:grpSp>
        <p:nvGrpSpPr>
          <p:cNvPr id="290" name="Google Shape;290;p49"/>
          <p:cNvGrpSpPr/>
          <p:nvPr/>
        </p:nvGrpSpPr>
        <p:grpSpPr>
          <a:xfrm>
            <a:off x="6553200" y="4200525"/>
            <a:ext cx="1372835" cy="485775"/>
            <a:chOff x="6553200" y="4200525"/>
            <a:chExt cx="1372835" cy="485775"/>
          </a:xfrm>
        </p:grpSpPr>
        <p:cxnSp>
          <p:nvCxnSpPr>
            <p:cNvPr id="291" name="Google Shape;291;p49"/>
            <p:cNvCxnSpPr/>
            <p:nvPr/>
          </p:nvCxnSpPr>
          <p:spPr>
            <a:xfrm rot="10800000">
              <a:off x="6553200" y="4200525"/>
              <a:ext cx="825947" cy="257175"/>
            </a:xfrm>
            <a:prstGeom prst="straightConnector1">
              <a:avLst/>
            </a:prstGeom>
            <a:noFill/>
            <a:ln cap="flat" cmpd="sng" w="28575">
              <a:solidFill>
                <a:srgbClr val="008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292" name="Google Shape;292;p49"/>
            <p:cNvSpPr txBox="1"/>
            <p:nvPr/>
          </p:nvSpPr>
          <p:spPr>
            <a:xfrm>
              <a:off x="7010400" y="4409301"/>
              <a:ext cx="91563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Cluster</a:t>
              </a:r>
              <a:endParaRPr/>
            </a:p>
          </p:txBody>
        </p:sp>
      </p:grpSp>
      <p:sp>
        <p:nvSpPr>
          <p:cNvPr id="293" name="Google Shape;293;p4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0"/>
          <p:cNvSpPr txBox="1"/>
          <p:nvPr>
            <p:ph type="title"/>
          </p:nvPr>
        </p:nvSpPr>
        <p:spPr>
          <a:xfrm>
            <a:off x="457200" y="0"/>
            <a:ext cx="8229600" cy="6641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/>
              <a:t>A </a:t>
            </a: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typical </a:t>
            </a:r>
            <a:r>
              <a:rPr lang="en"/>
              <a:t>c</a:t>
            </a: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lustering example</a:t>
            </a:r>
            <a:endParaRPr/>
          </a:p>
        </p:txBody>
      </p:sp>
      <p:sp>
        <p:nvSpPr>
          <p:cNvPr id="299" name="Google Shape;299;p50"/>
          <p:cNvSpPr txBox="1"/>
          <p:nvPr>
            <p:ph idx="1" type="body"/>
          </p:nvPr>
        </p:nvSpPr>
        <p:spPr>
          <a:xfrm>
            <a:off x="457200" y="3725625"/>
            <a:ext cx="8229600" cy="11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</a:pPr>
            <a:r>
              <a:rPr b="1" i="0" lang="en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Note: </a:t>
            </a:r>
            <a:r>
              <a:rPr lang="en" sz="2400"/>
              <a:t>Above is 2D; real scenarios often much more high-dimensional, e.g.,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10,000-dimensional for 100x100 images. </a:t>
            </a:r>
            <a:endParaRPr/>
          </a:p>
        </p:txBody>
      </p:sp>
      <p:pic>
        <p:nvPicPr>
          <p:cNvPr id="300" name="Google Shape;30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4676" y="739850"/>
            <a:ext cx="4040100" cy="32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2" name="Google Shape;302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7476" y="739850"/>
            <a:ext cx="4040100" cy="32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0"/>
          <p:cNvSpPr txBox="1"/>
          <p:nvPr/>
        </p:nvSpPr>
        <p:spPr>
          <a:xfrm>
            <a:off x="2238900" y="776250"/>
            <a:ext cx="1571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Input</a:t>
            </a:r>
            <a:endParaRPr b="1"/>
          </a:p>
        </p:txBody>
      </p:sp>
      <p:sp>
        <p:nvSpPr>
          <p:cNvPr id="304" name="Google Shape;304;p50"/>
          <p:cNvSpPr txBox="1"/>
          <p:nvPr/>
        </p:nvSpPr>
        <p:spPr>
          <a:xfrm>
            <a:off x="6658500" y="776250"/>
            <a:ext cx="1571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Out</a:t>
            </a:r>
            <a:r>
              <a:rPr b="1" lang="en"/>
              <a:t>put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